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6" r:id="rId2"/>
    <p:sldId id="267" r:id="rId3"/>
    <p:sldId id="335" r:id="rId4"/>
    <p:sldId id="293" r:id="rId5"/>
    <p:sldId id="337" r:id="rId6"/>
    <p:sldId id="346" r:id="rId7"/>
    <p:sldId id="295" r:id="rId8"/>
    <p:sldId id="338" r:id="rId9"/>
    <p:sldId id="339" r:id="rId10"/>
    <p:sldId id="343" r:id="rId11"/>
    <p:sldId id="341" r:id="rId12"/>
    <p:sldId id="340" r:id="rId13"/>
    <p:sldId id="294" r:id="rId14"/>
    <p:sldId id="344" r:id="rId15"/>
    <p:sldId id="345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65" autoAdjust="0"/>
    <p:restoredTop sz="94624" autoAdjust="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6DDF0-94BF-42E9-AE00-9BE0CDD14B63}" type="datetimeFigureOut">
              <a:rPr lang="fr-FR" smtClean="0"/>
              <a:pPr/>
              <a:t>11/03/2015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BE1C93-A3CF-4FC4-8485-581A1564EC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65279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E1C93-A3CF-4FC4-8485-581A1564EC82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60879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F8BE-0DE8-4C08-8685-FA06A37F9CCD}" type="datetime1">
              <a:rPr lang="fr-FR" smtClean="0"/>
              <a:pPr/>
              <a:t>11/03/2015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122170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7554-C20A-48BB-A9D7-31E29A1BA830}" type="datetime1">
              <a:rPr lang="fr-FR" smtClean="0"/>
              <a:pPr/>
              <a:t>11/03/2015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52413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3B32-8EB2-4CE1-9A0A-CAA2A36FBAE2}" type="datetime1">
              <a:rPr lang="fr-FR" smtClean="0"/>
              <a:pPr/>
              <a:t>11/03/2015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15958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0890-8AF4-443C-BA5D-04CC61E1503A}" type="datetime1">
              <a:rPr lang="fr-FR" smtClean="0"/>
              <a:pPr/>
              <a:t>11/03/2015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6064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50000"/>
                  <a:lumOff val="50000"/>
                  <a:alpha val="73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7951" t="8861" r="16008" b="10610"/>
          <a:stretch/>
        </p:blipFill>
        <p:spPr>
          <a:xfrm>
            <a:off x="395536" y="5625451"/>
            <a:ext cx="936104" cy="11414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57505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CB67A-D034-4E57-98FF-2F42C425C460}" type="datetime1">
              <a:rPr lang="fr-FR" smtClean="0"/>
              <a:pPr/>
              <a:t>11/03/2015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90184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047B-32F6-47FF-9D94-F7B841022A55}" type="datetime1">
              <a:rPr lang="fr-FR" smtClean="0"/>
              <a:pPr/>
              <a:t>11/03/2015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76270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CD07-42F9-4A88-9203-BFEB93DBD18F}" type="datetime1">
              <a:rPr lang="fr-FR" smtClean="0"/>
              <a:pPr/>
              <a:t>11/03/2015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12202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4C4E-CDDB-467F-BABC-595F993283FB}" type="datetime1">
              <a:rPr lang="fr-FR" smtClean="0"/>
              <a:pPr/>
              <a:t>11/03/2015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75861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BB652-21D3-4CFC-B80C-3CE96B4D78F3}" type="datetime1">
              <a:rPr lang="fr-FR" smtClean="0"/>
              <a:pPr/>
              <a:t>11/03/2015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15027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3100-7D90-4160-9F19-2E46C7619B89}" type="datetime1">
              <a:rPr lang="fr-FR" smtClean="0"/>
              <a:pPr/>
              <a:t>11/03/2015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99175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8079-16D5-49C3-8C61-DC813D3749AC}" type="datetime1">
              <a:rPr lang="fr-FR" smtClean="0"/>
              <a:pPr/>
              <a:t>11/03/2015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79198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17BD5-82EF-4506-8E31-64D92D650495}" type="datetime1">
              <a:rPr lang="fr-FR" smtClean="0"/>
              <a:pPr/>
              <a:t>11/03/2015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CFC35-2E74-47AB-9A4F-452A86234A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26235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121696"/>
            <a:ext cx="9144000" cy="273630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1"/>
            <a:endParaRPr lang="fr-F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7951" t="8861" r="16008" b="10610"/>
          <a:stretch/>
        </p:blipFill>
        <p:spPr>
          <a:xfrm>
            <a:off x="3016796" y="188640"/>
            <a:ext cx="3110408" cy="379279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19872" y="4797152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TN" sz="2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البريد </a:t>
            </a:r>
            <a:r>
              <a:rPr lang="ar-TN" sz="28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الإلكتروني</a:t>
            </a:r>
            <a:r>
              <a:rPr lang="fr-FR" sz="2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fr-FR" sz="24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fr-FR" sz="2800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contact@albawsala.com : </a:t>
            </a:r>
            <a:endParaRPr lang="fr-FR" sz="2800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9872" y="5374333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TN" sz="28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الفايسبوك</a:t>
            </a:r>
            <a:r>
              <a:rPr lang="ar-TN" sz="2800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fr-FR" sz="2800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fr-FR" sz="2800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Al </a:t>
            </a:r>
            <a:r>
              <a:rPr lang="fr-FR" sz="2800" dirty="0" err="1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Bawsala</a:t>
            </a:r>
            <a:r>
              <a:rPr lang="fr-FR" sz="2800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endParaRPr lang="fr-FR" sz="2800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19872" y="5951513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TN" sz="28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التويتر</a:t>
            </a:r>
            <a:r>
              <a:rPr lang="fr-FR" sz="2800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fr-FR" sz="2800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@</a:t>
            </a:r>
            <a:r>
              <a:rPr lang="fr-FR" sz="2800" dirty="0" err="1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albawsala</a:t>
            </a:r>
            <a:r>
              <a:rPr lang="fr-FR" sz="2800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endParaRPr lang="fr-FR" sz="2800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15516" y="692697"/>
            <a:ext cx="8712968" cy="554461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rtl="1"/>
            <a:r>
              <a:rPr lang="ar-TN" sz="40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تركيبة هيئة النفاذ إلى المعلومة وطريقة تعيين أعضائها</a:t>
            </a:r>
          </a:p>
          <a:p>
            <a:pPr algn="just" rtl="1">
              <a:spcBef>
                <a:spcPts val="1800"/>
              </a:spcBef>
              <a:spcAft>
                <a:spcPts val="600"/>
              </a:spcAft>
            </a:pPr>
            <a:r>
              <a:rPr lang="ar-TN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التركيبة</a:t>
            </a:r>
            <a:endParaRPr lang="fr-FR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ضمان تمثيليّة الهيئات القضائيّة الثّلاث</a:t>
            </a:r>
            <a:r>
              <a:rPr lang="fr-FR" sz="28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TN" sz="2800" dirty="0" smtClean="0">
                <a:latin typeface="Traditional Arabic" pitchFamily="18" charset="-78"/>
                <a:cs typeface="Traditional Arabic" pitchFamily="18" charset="-78"/>
              </a:rPr>
              <a:t>(إضافة ممثل عن</a:t>
            </a:r>
            <a:r>
              <a:rPr lang="ar-TN" sz="2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 محكمة المحاسبات</a:t>
            </a:r>
            <a:r>
              <a:rPr lang="ar-TN" sz="2800" dirty="0" smtClean="0">
                <a:latin typeface="Traditional Arabic" pitchFamily="18" charset="-78"/>
                <a:cs typeface="Traditional Arabic" pitchFamily="18" charset="-78"/>
              </a:rPr>
              <a:t>)</a:t>
            </a:r>
            <a:endParaRPr lang="fr-FR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شرط </a:t>
            </a:r>
            <a:r>
              <a:rPr lang="ar-SA" sz="2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الاختصاص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 بالنّسبة للأستاذ الجامعي</a:t>
            </a:r>
            <a:endParaRPr lang="fr-FR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 وجود ممثّل عن </a:t>
            </a:r>
            <a:r>
              <a:rPr lang="ar-SA" sz="2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الهيئة الوطنيّة لحماية المعطيات الشّخصيّة</a:t>
            </a:r>
            <a:endParaRPr lang="fr-FR" sz="2800" b="1" dirty="0" smtClean="0">
              <a:solidFill>
                <a:schemeClr val="accent2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indent="-342900" algn="just" rtl="1">
              <a:spcBef>
                <a:spcPts val="600"/>
              </a:spcBef>
              <a:spcAft>
                <a:spcPts val="600"/>
              </a:spcAft>
            </a:pPr>
            <a:r>
              <a:rPr lang="ar-SA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شروط العضوية </a:t>
            </a:r>
            <a:endParaRPr lang="fr-FR" sz="4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 تعتبر </a:t>
            </a:r>
            <a:r>
              <a:rPr lang="ar-SA" sz="2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عشر سنوات 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كافية لتبرير الكفاءة</a:t>
            </a:r>
            <a:r>
              <a:rPr lang="fr-FR" sz="28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التّخفيض من سنوات الخبرة بالنّسبة للصّحفي (</a:t>
            </a:r>
            <a:r>
              <a:rPr lang="ar-SA" sz="2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إلى سنتين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)</a:t>
            </a:r>
            <a:endParaRPr lang="fr-FR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SA" sz="2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حذف شرط السن الأدنى </a:t>
            </a:r>
            <a:r>
              <a:rPr lang="ar-SA" sz="2800" dirty="0" err="1" smtClean="0">
                <a:latin typeface="Traditional Arabic" pitchFamily="18" charset="-78"/>
                <a:cs typeface="Traditional Arabic" pitchFamily="18" charset="-78"/>
              </a:rPr>
              <a:t>للترشح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fr-FR" sz="2800" dirty="0" smtClean="0">
                <a:latin typeface="Traditional Arabic" pitchFamily="18" charset="-78"/>
                <a:cs typeface="Traditional Arabic" pitchFamily="18" charset="-78"/>
              </a:rPr>
              <a:t>)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شرط الخبرة كاف لترشيد </a:t>
            </a:r>
            <a:r>
              <a:rPr lang="ar-SA" sz="2800" dirty="0" err="1" smtClean="0">
                <a:latin typeface="Traditional Arabic" pitchFamily="18" charset="-78"/>
                <a:cs typeface="Traditional Arabic" pitchFamily="18" charset="-78"/>
              </a:rPr>
              <a:t>الترشّحات</a:t>
            </a:r>
            <a:r>
              <a:rPr lang="fr-FR" sz="2800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endParaRPr lang="fr-F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19745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15516" y="692697"/>
            <a:ext cx="8712968" cy="554461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rtl="1"/>
            <a:r>
              <a:rPr lang="ar-TN" sz="40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تركيبة هيئة النفاذ إلى المعلومة وطريقة تعيين أعضائها</a:t>
            </a:r>
          </a:p>
          <a:p>
            <a:pPr algn="just" rtl="1">
              <a:spcBef>
                <a:spcPts val="1800"/>
              </a:spcBef>
              <a:spcAft>
                <a:spcPts val="600"/>
              </a:spcAft>
            </a:pPr>
            <a:r>
              <a:rPr lang="ar-TN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كيفية تعيين الأعضاء</a:t>
            </a: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TN" sz="2800" dirty="0" smtClean="0">
                <a:latin typeface="Traditional Arabic" pitchFamily="18" charset="-78"/>
                <a:cs typeface="Traditional Arabic" pitchFamily="18" charset="-78"/>
              </a:rPr>
              <a:t>تختار اللجنة المختصّة بمجلس نواب الشعب وترتّب أفضل ثلاثة (3) مترشّحين في كل خطة بأغلبية ثلاثة أخماس (3/5) أعضائها</a:t>
            </a:r>
            <a:endParaRPr lang="fr-FR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TN" sz="2800" dirty="0" smtClean="0">
                <a:latin typeface="Traditional Arabic" pitchFamily="18" charset="-78"/>
                <a:cs typeface="Traditional Arabic" pitchFamily="18" charset="-78"/>
              </a:rPr>
              <a:t> تتولّى </a:t>
            </a:r>
            <a:r>
              <a:rPr lang="ar-TN" sz="2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الجلسة العامّة </a:t>
            </a:r>
            <a:r>
              <a:rPr lang="ar-TN" sz="2800" dirty="0" smtClean="0">
                <a:latin typeface="Traditional Arabic" pitchFamily="18" charset="-78"/>
                <a:cs typeface="Traditional Arabic" pitchFamily="18" charset="-78"/>
              </a:rPr>
              <a:t>لمجلس نوّاب الشّعب التّصويت لاختيار </a:t>
            </a:r>
            <a:r>
              <a:rPr lang="ar-TN" sz="2800" dirty="0" err="1" smtClean="0">
                <a:latin typeface="Traditional Arabic" pitchFamily="18" charset="-78"/>
                <a:cs typeface="Traditional Arabic" pitchFamily="18" charset="-78"/>
              </a:rPr>
              <a:t>مترشّح</a:t>
            </a:r>
            <a:r>
              <a:rPr lang="ar-TN" sz="2800" dirty="0" smtClean="0">
                <a:latin typeface="Traditional Arabic" pitchFamily="18" charset="-78"/>
                <a:cs typeface="Traditional Arabic" pitchFamily="18" charset="-78"/>
              </a:rPr>
              <a:t> عن كلّ خطّة </a:t>
            </a:r>
            <a:r>
              <a:rPr lang="ar-TN" sz="2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بالأغلبيّة المطلقة لأعضائها.</a:t>
            </a:r>
            <a:endParaRPr lang="fr-FR" sz="2800" b="1" dirty="0" smtClean="0">
              <a:solidFill>
                <a:schemeClr val="accent2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ترك إمكانيّة </a:t>
            </a:r>
            <a:r>
              <a:rPr lang="ar-SA" sz="2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انتخاب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 الرّئيس و نائبه في الهيئة لأعضائها ضمانا لاستقلاليّتها</a:t>
            </a:r>
            <a:endParaRPr lang="fr-FR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endParaRPr lang="fr-F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19745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15516" y="692697"/>
            <a:ext cx="8712968" cy="554461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rtl="1"/>
            <a:r>
              <a:rPr lang="ar-TN" sz="40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الآجال </a:t>
            </a:r>
            <a:r>
              <a:rPr lang="ar-TN" sz="4000" b="1" dirty="0" err="1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</a:t>
            </a:r>
            <a:r>
              <a:rPr lang="ar-TN" sz="40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TN" sz="4000" b="1" dirty="0" err="1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المعاليم</a:t>
            </a:r>
            <a:r>
              <a:rPr lang="ar-TN" sz="40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fr-FR" sz="4000" b="1" dirty="0" smtClean="0">
              <a:solidFill>
                <a:schemeClr val="accent2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 rtl="1">
              <a:spcBef>
                <a:spcPts val="1800"/>
              </a:spcBef>
              <a:spcAft>
                <a:spcPts val="600"/>
              </a:spcAft>
            </a:pPr>
            <a:r>
              <a:rPr lang="ar-TN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الآجال </a:t>
            </a:r>
            <a:endParaRPr lang="fr-FR" sz="4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تقييد الإدارة بأجل لتوفير التّكوين اللاّزم لأعوانها بما يساهم في تيسير التّعامل في مجال النّفاذ للمعلومة</a:t>
            </a:r>
            <a:r>
              <a:rPr lang="fr-FR" sz="2800" dirty="0" smtClean="0">
                <a:latin typeface="Traditional Arabic" pitchFamily="18" charset="-78"/>
                <a:cs typeface="Traditional Arabic" pitchFamily="18" charset="-78"/>
              </a:rPr>
              <a:t>  </a:t>
            </a:r>
            <a:r>
              <a:rPr lang="ar-TN" sz="2800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ar-TN" sz="2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3 سنوات</a:t>
            </a:r>
            <a:r>
              <a:rPr lang="ar-TN" sz="2800" dirty="0" smtClean="0">
                <a:latin typeface="Traditional Arabic" pitchFamily="18" charset="-78"/>
                <a:cs typeface="Traditional Arabic" pitchFamily="18" charset="-78"/>
              </a:rPr>
              <a:t>)</a:t>
            </a:r>
            <a:endParaRPr lang="fr-FR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pPr indent="-342900" algn="just" rtl="1">
              <a:spcBef>
                <a:spcPts val="600"/>
              </a:spcBef>
              <a:spcAft>
                <a:spcPts val="600"/>
              </a:spcAft>
            </a:pPr>
            <a:r>
              <a:rPr lang="ar-SA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المعاليم</a:t>
            </a:r>
            <a:endParaRPr lang="fr-FR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الإبقاء على صيغة المرسوم التّي تضمن </a:t>
            </a:r>
            <a:r>
              <a:rPr lang="ar-SA" sz="2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مجانيّة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 النّفاذ للمعلومة،</a:t>
            </a:r>
            <a:r>
              <a:rPr lang="fr-FR" sz="28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مع </a:t>
            </a:r>
            <a:r>
              <a:rPr lang="ar-SA" sz="2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مراعاة المصاريف </a:t>
            </a:r>
            <a:r>
              <a:rPr lang="ar-SA" sz="2800" b="1" dirty="0" err="1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الحقيقيّة</a:t>
            </a:r>
            <a:r>
              <a:rPr lang="ar-SA" sz="2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المستوجبة في بعض الحالات 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endParaRPr lang="fr-F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12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19745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15516" y="692697"/>
            <a:ext cx="8712968" cy="5544616"/>
          </a:xfrm>
          <a:prstGeom prst="rect">
            <a:avLst/>
          </a:prstGeom>
          <a:noFill/>
          <a:ln>
            <a:noFill/>
          </a:ln>
        </p:spPr>
        <p:txBody>
          <a:bodyPr wrap="square">
            <a:noAutofit/>
          </a:bodyPr>
          <a:lstStyle/>
          <a:p>
            <a:pPr algn="ctr" rtl="1"/>
            <a:r>
              <a:rPr lang="ar-TN" sz="32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التوصيات المتعلقة بالمكاسب التي يجب الإبقاء عليها في مشروع القانون</a:t>
            </a:r>
          </a:p>
          <a:p>
            <a:pPr algn="ctr" rtl="1">
              <a:spcBef>
                <a:spcPts val="2400"/>
              </a:spcBef>
              <a:spcAft>
                <a:spcPts val="2400"/>
              </a:spcAft>
            </a:pPr>
            <a:r>
              <a:rPr lang="ar-TN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تقدم </a:t>
            </a:r>
            <a:r>
              <a:rPr lang="ar-TN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البوصلة عدد من التّوصيات تبعا للمحاور التالية التي من الضّروري </a:t>
            </a:r>
            <a:r>
              <a:rPr lang="ar-TN" sz="2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الابقاء</a:t>
            </a:r>
            <a:r>
              <a:rPr lang="ar-TN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عليها</a:t>
            </a:r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حين كان المرسوم يتعلق بالنفاذ إلى الوثائق الإدارية، أصبح مشروع القانون يذكر النفاذ إلى المعلومة</a:t>
            </a:r>
            <a:endParaRPr lang="fr-F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نشر المعلومات بمبادرة الهياكل الخاضعة للقانون</a:t>
            </a:r>
            <a:r>
              <a:rPr lang="fr-F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وفي ذلك </a:t>
            </a:r>
            <a:r>
              <a:rPr lang="ar-TN" sz="24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توسيع</a:t>
            </a: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ملحوظ لمجال الحق</a:t>
            </a:r>
          </a:p>
          <a:p>
            <a:pPr marL="342900" indent="-342900" algn="r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غياب</a:t>
            </a:r>
            <a:r>
              <a:rPr lang="ar-TN" sz="24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صفة ومصلحة </a:t>
            </a: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صاحب مطلب النفاذ إلى المعلومة</a:t>
            </a:r>
            <a:endParaRPr lang="fr-F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342900" indent="-342900" algn="r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التوسيع </a:t>
            </a:r>
            <a:r>
              <a:rPr lang="ar-TN" sz="24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قائمة الوثائق والمعلومات </a:t>
            </a: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التي من واجب الهياكل الخاضعة للقانون نشرها آليا وكذلك التوسيع في </a:t>
            </a:r>
            <a:r>
              <a:rPr lang="ar-TN" sz="24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قائمة هذه الهياكل</a:t>
            </a:r>
            <a:endParaRPr lang="fr-FR" sz="2400" b="1" dirty="0" smtClean="0">
              <a:solidFill>
                <a:schemeClr val="accent2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342900" indent="-342900" algn="r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المؤسسات التي يزعم مشروع القانون إنشاءها وهما مؤسسات </a:t>
            </a:r>
            <a:r>
              <a:rPr lang="ar-TN" sz="24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المكلّف بالنفاذ إلى المعلومة </a:t>
            </a: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داخل كل هيكل من الهياكل المعنية بالقانون و</a:t>
            </a:r>
            <a:r>
              <a:rPr lang="ar-TN" sz="24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هيئة النفاذ إلى المعلوم</a:t>
            </a:r>
            <a:endParaRPr lang="fr-FR" sz="2400" b="1" dirty="0" smtClean="0">
              <a:solidFill>
                <a:schemeClr val="accent2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342900" indent="-342900" algn="r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fr-F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7916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2525607" y="2921169"/>
            <a:ext cx="430117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TN" sz="6000" b="1" dirty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شكراً على الاستماع</a:t>
            </a:r>
            <a:endParaRPr lang="fr-FR" sz="6000" b="1" dirty="0">
              <a:solidFill>
                <a:schemeClr val="accent2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762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37876" y="476672"/>
            <a:ext cx="13308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AE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الأسئلة</a:t>
            </a:r>
            <a:endParaRPr lang="fr-FR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050" name="Picture 2" descr="https://encrypted-tbn3.gstatic.com/images?q=tbn:ANd9GcT1T-fdCs02ej5SFxfp1UcRtsZhMiqtiNHwQDtKa86aqiSXyTN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276872"/>
            <a:ext cx="2592288" cy="259229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6809580" y="6384270"/>
            <a:ext cx="22109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contact@albawsala.com</a:t>
            </a:r>
            <a:endParaRPr lang="fr-FR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500034" y="214290"/>
            <a:ext cx="787534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600"/>
              </a:spcBef>
              <a:spcAft>
                <a:spcPts val="600"/>
              </a:spcAft>
            </a:pPr>
            <a:endParaRPr lang="fr-FR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>
              <a:spcBef>
                <a:spcPts val="1800"/>
              </a:spcBef>
              <a:spcAft>
                <a:spcPts val="1800"/>
              </a:spcAft>
            </a:pPr>
            <a:r>
              <a:rPr lang="ar-TN" sz="40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المحتوى</a:t>
            </a:r>
            <a:endParaRPr lang="ar-TN" sz="3200" b="1" dirty="0">
              <a:solidFill>
                <a:schemeClr val="accent2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514350" indent="-514350" algn="r" rtl="1">
              <a:spcBef>
                <a:spcPts val="18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ar-TN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تقديم البوصلة</a:t>
            </a:r>
          </a:p>
          <a:p>
            <a:pPr marL="514350" indent="-514350" algn="r" rtl="1">
              <a:spcBef>
                <a:spcPts val="18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ar-TN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الإطار العام</a:t>
            </a:r>
            <a:r>
              <a:rPr lang="ar-TN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والمنهجية </a:t>
            </a:r>
            <a:r>
              <a:rPr lang="ar-TN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المعتمدة</a:t>
            </a:r>
            <a:endParaRPr lang="fr-FR" sz="3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514350" indent="-514350" algn="r" rtl="1">
              <a:spcBef>
                <a:spcPts val="18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ar-TN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التوصيات المتعلقة</a:t>
            </a:r>
            <a:r>
              <a:rPr lang="fr-F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TN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بالنقاط التي يجب مراجعتها في</a:t>
            </a:r>
            <a:r>
              <a:rPr lang="fr-FR" sz="3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TN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مشروع القانون</a:t>
            </a:r>
            <a:endParaRPr lang="fr-FR" sz="3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514350" indent="-514350" algn="r" rtl="1">
              <a:spcBef>
                <a:spcPts val="18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ar-TN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التوصيات المتعلقة بالمكاسب التي يجب الإبقاء عليها</a:t>
            </a:r>
            <a:r>
              <a:rPr lang="fr-F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TN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</a:t>
            </a:r>
            <a:r>
              <a:rPr lang="fr-F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TN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مشروع القانون</a:t>
            </a:r>
            <a:endParaRPr lang="fr-FR" sz="3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827584" y="972017"/>
            <a:ext cx="754779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600"/>
              </a:spcBef>
              <a:spcAft>
                <a:spcPts val="600"/>
              </a:spcAft>
            </a:pPr>
            <a:r>
              <a:rPr lang="ar-TN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البوصلة هي منظمة غير حكومية وفقا للقانون التونسي </a:t>
            </a:r>
            <a:r>
              <a:rPr lang="ar-TN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وغير </a:t>
            </a:r>
            <a:r>
              <a:rPr lang="ar-TN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هادفة للربح </a:t>
            </a:r>
            <a:r>
              <a:rPr lang="ar-TN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وهي </a:t>
            </a:r>
            <a:r>
              <a:rPr lang="ar-TN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مستقلة عن جميع التيارات </a:t>
            </a:r>
            <a:r>
              <a:rPr lang="ar-TN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السياسية</a:t>
            </a:r>
            <a:endParaRPr lang="fr-FR" sz="2800" b="1" dirty="0" smtClean="0">
              <a:solidFill>
                <a:schemeClr val="accent2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>
              <a:spcBef>
                <a:spcPts val="1800"/>
              </a:spcBef>
              <a:spcAft>
                <a:spcPts val="1800"/>
              </a:spcAft>
            </a:pPr>
            <a:r>
              <a:rPr lang="ar-TN" sz="32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تقوم </a:t>
            </a:r>
            <a:r>
              <a:rPr lang="ar-TN" sz="3200" b="1" dirty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رؤيتنا على ثلاث أهداف</a:t>
            </a:r>
            <a:r>
              <a:rPr lang="ar-TN" sz="32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endParaRPr lang="ar-TN" sz="2400" b="1" dirty="0">
              <a:solidFill>
                <a:schemeClr val="tx1">
                  <a:lumMod val="65000"/>
                  <a:lumOff val="3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T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وضع المواطن في قلب العمل السياسي ذلك بتمكينه من الوسائل الضرورية للاطلاع على أنشطة نوابه والدفاع عن حقوقه الأساسية.</a:t>
            </a: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T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إقامة روابط وثيقة مع النواب وصانعي القرار بهدف إرساء آليات الحوكمة الرشيدة</a:t>
            </a:r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T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المشاركة في الجهودالجهود الرامية </a:t>
            </a: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إلى التقدم الاجتماعي وتحرر المواطن.</a:t>
            </a:r>
            <a:endParaRPr lang="fr-FR" sz="2400" b="1" dirty="0">
              <a:solidFill>
                <a:schemeClr val="tx1">
                  <a:lumMod val="65000"/>
                  <a:lumOff val="3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1433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15516" y="692697"/>
            <a:ext cx="8712968" cy="554461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rtl="1"/>
            <a:r>
              <a:rPr lang="ar-TN" sz="32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الإطار العام</a:t>
            </a:r>
          </a:p>
          <a:p>
            <a:pPr algn="ctr" rtl="1">
              <a:spcBef>
                <a:spcPts val="1800"/>
              </a:spcBef>
              <a:spcAft>
                <a:spcPts val="2400"/>
              </a:spcAft>
            </a:pPr>
            <a:r>
              <a:rPr lang="ar-TN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مبدأ الشفافية وحق المواطن في النفاذ إلى المعلومة</a:t>
            </a:r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TN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حق تمّ تكريسه من خلال</a:t>
            </a:r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endParaRPr lang="ar-TN" sz="28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914400" lvl="1" indent="-4572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الفصل 32 من دستور </a:t>
            </a:r>
            <a:r>
              <a:rPr lang="ar-TN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جانفي</a:t>
            </a: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2014 </a:t>
            </a:r>
            <a:r>
              <a:rPr lang="ar-TN" sz="24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" تضمن الدولة الحق في الإعلام والحق في النفاذ إلى المعلومة</a:t>
            </a: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TN" sz="24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" </a:t>
            </a:r>
            <a:r>
              <a:rPr lang="fr-FR" sz="24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</a:p>
          <a:p>
            <a:pPr marL="914400" lvl="1" indent="-4572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المرسوم عدد</a:t>
            </a:r>
            <a:r>
              <a:rPr lang="fr-F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41/2011 المؤرخ في 26 </a:t>
            </a:r>
            <a:r>
              <a:rPr lang="ar-TN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ماي</a:t>
            </a: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2011 والمتعلق بالنفاذ إلى الوثائق الإدارية للهياكل العمومية. والمنشور عدد 25 لسنة 2012 المؤرخ في 5 </a:t>
            </a:r>
            <a:r>
              <a:rPr lang="ar-TN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ماي</a:t>
            </a: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2012 المتعلق بنفس الموضوع</a:t>
            </a:r>
            <a:endParaRPr lang="fr-F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914400" lvl="1" indent="-4572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المعاهدات والالتزامات الدولية</a:t>
            </a:r>
            <a:endParaRPr lang="fr-F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914400" lvl="1" indent="-4572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ar-TN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58966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15516" y="692697"/>
            <a:ext cx="8712968" cy="554461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rtl="1"/>
            <a:r>
              <a:rPr lang="ar-TN" sz="32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المنهجية المعتمدة</a:t>
            </a:r>
            <a:endParaRPr lang="fr-FR" sz="2600" b="1" dirty="0" smtClean="0">
              <a:solidFill>
                <a:schemeClr val="accent2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endParaRPr lang="ar-TN" sz="2600" b="1" dirty="0" smtClean="0">
              <a:solidFill>
                <a:schemeClr val="accent2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914400" lvl="1" indent="-4572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TN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مدى تطابق مشروع القانون مع الدستور وتكريس الحق الدستوري في النفاذ إلى المعلومة </a:t>
            </a:r>
            <a:endParaRPr lang="fr-FR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914400" lvl="1" indent="-4572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TN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مدى احترام الالتزامات الدولية في مجال </a:t>
            </a:r>
            <a:r>
              <a:rPr lang="ar-TN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الحوكمة</a:t>
            </a:r>
            <a:r>
              <a:rPr lang="ar-TN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المفتوحة والشفافية ومكافحة الفساد</a:t>
            </a:r>
            <a:endParaRPr lang="fr-FR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914400" lvl="1" indent="-4572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TN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مدى تطابق المشروع مع أفضل الممارسات على الصعيد الدولي وفي التجارب المقارنة</a:t>
            </a:r>
            <a:endParaRPr lang="fr-FR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914400" lvl="1" indent="-4572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TN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مقارنة مشروع القانون بالمرسوم المتعلق بالنفاذ إلى المعلومة لسنة 2011</a:t>
            </a:r>
            <a:endParaRPr lang="fr-FR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914400" lvl="1" indent="-4572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ar-TN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58966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15516" y="692697"/>
            <a:ext cx="8712968" cy="554461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rtl="1"/>
            <a:r>
              <a:rPr lang="ar-TN" sz="32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التوصيات المتعلقة بالنقاط التي يجب مراجعتها في مشروع القانون</a:t>
            </a:r>
          </a:p>
          <a:p>
            <a:pPr algn="ctr" rtl="1">
              <a:spcBef>
                <a:spcPts val="2400"/>
              </a:spcBef>
              <a:spcAft>
                <a:spcPts val="2400"/>
              </a:spcAft>
            </a:pPr>
            <a:r>
              <a:rPr lang="ar-TN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تقدم </a:t>
            </a:r>
            <a:r>
              <a:rPr lang="ar-TN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البوصلة عدد من التّوصيات تبعا للمحاور التالية التي من الضّروري </a:t>
            </a:r>
            <a:r>
              <a:rPr lang="ar-TN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مراجعتها</a:t>
            </a:r>
            <a:endParaRPr lang="fr-FR" sz="28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الاستثناءات</a:t>
            </a:r>
            <a:endParaRPr lang="fr-F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نشر المعلومات بمبادرة الهياكل الخاضعة للقانون</a:t>
            </a:r>
            <a:endParaRPr lang="fr-F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العقوبات</a:t>
            </a:r>
            <a:endParaRPr lang="fr-F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تركيبة هيئة النفاذ إلى المعلومة وطريقة تعيين أعضائها</a:t>
            </a:r>
            <a:endParaRPr lang="fr-F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الآجال</a:t>
            </a:r>
            <a:r>
              <a:rPr lang="fr-F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T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</a:t>
            </a:r>
            <a:r>
              <a:rPr lang="fr-F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TN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المعاليم</a:t>
            </a:r>
            <a:endParaRPr lang="fr-F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fr-FR" sz="2400" b="1" dirty="0">
              <a:solidFill>
                <a:schemeClr val="tx1">
                  <a:lumMod val="65000"/>
                  <a:lumOff val="3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7916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15516" y="692697"/>
            <a:ext cx="8712968" cy="554461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rtl="1"/>
            <a:r>
              <a:rPr lang="ar-TN" sz="40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الاستثناءات</a:t>
            </a: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-TN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وضع الفصل 28 من مشروع القانون قيدا على ممارسة الحق في النفاذ إلى المعلومة. ويتمثل هذا القيد في رفض مطالب النفاذ إذا</a:t>
            </a:r>
            <a:r>
              <a:rPr lang="fr-FR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TN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 كانت "تحدث ضررا" بقائمة من المجالات ذكرها نفس الفصل.</a:t>
            </a:r>
            <a:endParaRPr lang="fr-FR" sz="28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>
              <a:spcBef>
                <a:spcPts val="600"/>
              </a:spcBef>
              <a:spcAft>
                <a:spcPts val="600"/>
              </a:spcAft>
            </a:pPr>
            <a:r>
              <a:rPr lang="ar-TN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يجب</a:t>
            </a:r>
            <a:r>
              <a:rPr lang="fr-FR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:</a:t>
            </a: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SA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تكون الاستثناءات مطابقة لمقتضيات </a:t>
            </a:r>
            <a:r>
              <a:rPr lang="ar-SA" sz="28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الفصل 49 من الدّستور</a:t>
            </a:r>
            <a:endParaRPr lang="fr-FR" sz="2800" b="1" dirty="0" smtClean="0">
              <a:solidFill>
                <a:schemeClr val="accent2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SA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تحديد </a:t>
            </a:r>
            <a:r>
              <a:rPr lang="ar-SA" sz="28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مفهوم الضّرر </a:t>
            </a:r>
            <a:r>
              <a:rPr lang="ar-SA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بطريقة تجعل تقديره واضحا </a:t>
            </a:r>
            <a:r>
              <a:rPr lang="ar-SA" sz="2800" i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(الضرر "الجسيم")</a:t>
            </a:r>
            <a:r>
              <a:rPr lang="ar-SA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وتجعل المقارنة بينه وبين المصلحة العامّة المنجرّة عن الإفصاح عن المعلومة ممكنة </a:t>
            </a:r>
            <a:endParaRPr lang="fr-FR" sz="28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SA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تأويل هذه المجالات </a:t>
            </a:r>
            <a:r>
              <a:rPr lang="ar-SA" sz="28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تأويلا ضيّقا </a:t>
            </a:r>
            <a:r>
              <a:rPr lang="ar-SA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حتّى لا يتمّ التّوسيع من دائرة الرّفض على ضوئها</a:t>
            </a:r>
            <a:r>
              <a:rPr lang="ar-SA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endParaRPr lang="fr-F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9745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15516" y="692697"/>
            <a:ext cx="8712968" cy="554461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rtl="1"/>
            <a:r>
              <a:rPr lang="ar-TN" sz="40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نشر المعلومات بمبادرة الهياكل الخاضعة للقانون</a:t>
            </a:r>
            <a:endParaRPr lang="fr-FR" sz="3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-TN" sz="2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نص الفصلان 8 و9 من مشروع القانون على قائمة من الوثائق التي من واجب الهياكل نشرها آليا.</a:t>
            </a:r>
            <a:r>
              <a:rPr lang="fr-FR" sz="2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TN" sz="2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يجب</a:t>
            </a:r>
            <a:r>
              <a:rPr lang="fr-FR" sz="2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TN" sz="2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إعادة صياغة الفصلين 8 و9 بدمجهما مع التوسيع في مجال المعلومات التي من واجب الهياكل نشرها آليا</a:t>
            </a:r>
            <a:r>
              <a:rPr lang="fr-FR" sz="2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pPr algn="ctr" rtl="1">
              <a:spcBef>
                <a:spcPts val="1200"/>
              </a:spcBef>
              <a:spcAft>
                <a:spcPts val="1200"/>
              </a:spcAft>
            </a:pPr>
            <a:r>
              <a:rPr lang="ar-TN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يجب أن تشمل القائمة:</a:t>
            </a:r>
            <a:endParaRPr lang="fr-FR" sz="36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SA" sz="2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المعطيات والوثائق المتعلقة </a:t>
            </a:r>
            <a:r>
              <a:rPr lang="ar-SA" sz="26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بميزانية</a:t>
            </a:r>
            <a:r>
              <a:rPr lang="ar-SA" sz="2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الهياكل العمومية وتنفيذها، </a:t>
            </a:r>
            <a:r>
              <a:rPr lang="ar-SA" sz="26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بالمالية والمحاسبة العمومية</a:t>
            </a:r>
            <a:r>
              <a:rPr lang="ar-SA" sz="2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بالموارد المرصودة لكل البرامج والسياسات التي يتم اعتمادها.</a:t>
            </a:r>
            <a:endParaRPr lang="fr-FR" sz="26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TN" sz="2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شروط منح </a:t>
            </a:r>
            <a:r>
              <a:rPr lang="ar-TN" sz="26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التّراخيص </a:t>
            </a:r>
            <a:r>
              <a:rPr lang="ar-TN" sz="2600" b="1" dirty="0" err="1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والأذونات</a:t>
            </a:r>
            <a:r>
              <a:rPr lang="ar-TN" sz="26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TN" sz="2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وشروط منح </a:t>
            </a:r>
            <a:r>
              <a:rPr lang="ar-TN" sz="26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رخص الاستغلال </a:t>
            </a:r>
            <a:endParaRPr lang="fr-FR" sz="2600" b="1" dirty="0" smtClean="0">
              <a:solidFill>
                <a:schemeClr val="accent2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TN" sz="2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البرامج التوقّعية </a:t>
            </a:r>
            <a:r>
              <a:rPr lang="ar-TN" sz="26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للصفقات العموميّة </a:t>
            </a:r>
            <a:r>
              <a:rPr lang="ar-TN" sz="2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التّي يعتزم الهيكل ابرامها ونتائجها عندإنجازها، إضافة إلى سجلّ مجمل الصّفقات التّي أبرمها الهيكل المعني بما تحتويه من تفاصيل</a:t>
            </a:r>
            <a:endParaRPr lang="fr-FR" sz="26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TN" sz="26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الاتفاقيات</a:t>
            </a:r>
            <a:r>
              <a:rPr lang="ar-TN" sz="2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التّي تعتزم الدّولة الانضمام إليها أو المصادقة عليها</a:t>
            </a:r>
            <a:endParaRPr lang="fr-FR" sz="26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endParaRPr lang="fr-F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9745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15516" y="692697"/>
            <a:ext cx="8712968" cy="554461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rtl="1"/>
            <a:r>
              <a:rPr lang="ar-TN" sz="40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العقوبات</a:t>
            </a: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-TN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بالرّغم من الاختلاف الواضح من حيث طبيعة الفعل المذكور في الفصل 62 وجسامة أثره، فإنّ نفس العقوبة تطبّق على كل من التعطيل في النفاذ إلى المعلومة وإتلافها</a:t>
            </a:r>
            <a:r>
              <a:rPr lang="fr-FR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pPr algn="ctr" rtl="1">
              <a:spcBef>
                <a:spcPts val="1800"/>
              </a:spcBef>
              <a:spcAft>
                <a:spcPts val="600"/>
              </a:spcAft>
            </a:pPr>
            <a:r>
              <a:rPr lang="ar-TN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يجب التّعامل بشدّة مع الفعل المرتكب من خلال</a:t>
            </a:r>
            <a:r>
              <a:rPr lang="fr-FR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endParaRPr lang="fr-FR" sz="36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إعادة إدراج </a:t>
            </a:r>
            <a:r>
              <a:rPr lang="ar-SA" sz="2800" b="1" dirty="0" err="1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التّتبعات</a:t>
            </a:r>
            <a:r>
              <a:rPr lang="ar-SA" sz="2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 التّأديبيّة </a:t>
            </a:r>
            <a:r>
              <a:rPr lang="ar-SA" sz="2800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2800" b="1" dirty="0" err="1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التّرفيع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 في مقدار الخطايا</a:t>
            </a:r>
            <a:endParaRPr lang="fr-FR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ضرورة وضع امكانيّة </a:t>
            </a:r>
            <a:r>
              <a:rPr lang="ar-SA" sz="2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الأثر الرّجعي 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بالنّسبة </a:t>
            </a:r>
            <a:r>
              <a:rPr lang="ar-SA" sz="2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للعقوبتين التّأديبية والماليّة 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في حالات الإتلاف التّي جدّت إبّان الثّورة </a:t>
            </a:r>
            <a:endParaRPr lang="fr-FR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342900" indent="-3429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الإحالة على </a:t>
            </a:r>
            <a:r>
              <a:rPr lang="ar-SA" sz="2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المجلّة الجزائيّة 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بالنّسبة للأفعال المجرّمة بها</a:t>
            </a:r>
            <a:endParaRPr lang="fr-FR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endParaRPr lang="fr-F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CFC35-2E74-47AB-9A4F-452A86234A78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9745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1943</TotalTime>
  <Words>824</Words>
  <Application>Microsoft Office PowerPoint</Application>
  <PresentationFormat>Affichage à l'écran (4:3)</PresentationFormat>
  <Paragraphs>103</Paragraphs>
  <Slides>15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Office Theme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Selim</dc:creator>
  <cp:lastModifiedBy>Ons Ben Abdelkarim</cp:lastModifiedBy>
  <cp:revision>141</cp:revision>
  <dcterms:created xsi:type="dcterms:W3CDTF">2013-05-06T17:20:12Z</dcterms:created>
  <dcterms:modified xsi:type="dcterms:W3CDTF">2015-03-11T07:03:15Z</dcterms:modified>
</cp:coreProperties>
</file>