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3" r:id="rId3"/>
    <p:sldId id="274" r:id="rId4"/>
    <p:sldId id="273" r:id="rId5"/>
    <p:sldId id="27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E6E6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2" autoAdjust="0"/>
    <p:restoredTop sz="94660"/>
  </p:normalViewPr>
  <p:slideViewPr>
    <p:cSldViewPr>
      <p:cViewPr>
        <p:scale>
          <a:sx n="80" d="100"/>
          <a:sy n="80" d="100"/>
        </p:scale>
        <p:origin x="-103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4AB24-EB1A-41DA-9FA4-983D5D40057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61214-0B6A-4EAC-9E29-76D762F1C1D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61214-0B6A-4EAC-9E29-76D762F1C1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61214-0B6A-4EAC-9E29-76D762F1C1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61214-0B6A-4EAC-9E29-76D762F1C1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307C-73CA-4BD9-8AAD-B33D54FC35F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2137-DF42-4986-BB19-0B5DCBF70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307C-73CA-4BD9-8AAD-B33D54FC35F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2137-DF42-4986-BB19-0B5DCBF70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307C-73CA-4BD9-8AAD-B33D54FC35F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2137-DF42-4986-BB19-0B5DCBF70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D85-8E41-430B-9601-56E1EB0EC2C2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210F-D49F-4D6B-9A50-C865F82E397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D85-8E41-430B-9601-56E1EB0EC2C2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210F-D49F-4D6B-9A50-C865F82E397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D85-8E41-430B-9601-56E1EB0EC2C2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210F-D49F-4D6B-9A50-C865F82E397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D85-8E41-430B-9601-56E1EB0EC2C2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210F-D49F-4D6B-9A50-C865F82E397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D85-8E41-430B-9601-56E1EB0EC2C2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210F-D49F-4D6B-9A50-C865F82E397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D85-8E41-430B-9601-56E1EB0EC2C2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210F-D49F-4D6B-9A50-C865F82E397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D85-8E41-430B-9601-56E1EB0EC2C2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210F-D49F-4D6B-9A50-C865F82E397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D85-8E41-430B-9601-56E1EB0EC2C2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210F-D49F-4D6B-9A50-C865F82E397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307C-73CA-4BD9-8AAD-B33D54FC35F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2137-DF42-4986-BB19-0B5DCBF7023B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51" t="8861" r="16008" b="10610"/>
          <a:stretch/>
        </p:blipFill>
        <p:spPr>
          <a:xfrm>
            <a:off x="395536" y="5625451"/>
            <a:ext cx="936104" cy="1141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D85-8E41-430B-9601-56E1EB0EC2C2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210F-D49F-4D6B-9A50-C865F82E397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D85-8E41-430B-9601-56E1EB0EC2C2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210F-D49F-4D6B-9A50-C865F82E397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D85-8E41-430B-9601-56E1EB0EC2C2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210F-D49F-4D6B-9A50-C865F82E397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307C-73CA-4BD9-8AAD-B33D54FC35F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2137-DF42-4986-BB19-0B5DCBF70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307C-73CA-4BD9-8AAD-B33D54FC35F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2137-DF42-4986-BB19-0B5DCBF70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307C-73CA-4BD9-8AAD-B33D54FC35F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2137-DF42-4986-BB19-0B5DCBF70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307C-73CA-4BD9-8AAD-B33D54FC35F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2137-DF42-4986-BB19-0B5DCBF70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307C-73CA-4BD9-8AAD-B33D54FC35F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2137-DF42-4986-BB19-0B5DCBF70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307C-73CA-4BD9-8AAD-B33D54FC35F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2137-DF42-4986-BB19-0B5DCBF70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307C-73CA-4BD9-8AAD-B33D54FC35F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2137-DF42-4986-BB19-0B5DCBF70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4307C-73CA-4BD9-8AAD-B33D54FC35F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62137-DF42-4986-BB19-0B5DCBF70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30D85-8E41-430B-9601-56E1EB0EC2C2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A210F-D49F-4D6B-9A50-C865F82E397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jpeg"/><Relationship Id="rId18" Type="http://schemas.openxmlformats.org/officeDocument/2006/relationships/image" Target="../media/image155.png"/><Relationship Id="rId3" Type="http://schemas.openxmlformats.org/officeDocument/2006/relationships/image" Target="../media/image140.png"/><Relationship Id="rId21" Type="http://schemas.openxmlformats.org/officeDocument/2006/relationships/image" Target="../media/image158.png"/><Relationship Id="rId7" Type="http://schemas.openxmlformats.org/officeDocument/2006/relationships/image" Target="../media/image144.png"/><Relationship Id="rId12" Type="http://schemas.openxmlformats.org/officeDocument/2006/relationships/image" Target="../media/image149.jpeg"/><Relationship Id="rId17" Type="http://schemas.openxmlformats.org/officeDocument/2006/relationships/image" Target="../media/image154.png"/><Relationship Id="rId2" Type="http://schemas.openxmlformats.org/officeDocument/2006/relationships/image" Target="../media/image2.png"/><Relationship Id="rId16" Type="http://schemas.openxmlformats.org/officeDocument/2006/relationships/image" Target="../media/image153.png"/><Relationship Id="rId20" Type="http://schemas.openxmlformats.org/officeDocument/2006/relationships/image" Target="../media/image1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24" Type="http://schemas.openxmlformats.org/officeDocument/2006/relationships/image" Target="../media/image161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23" Type="http://schemas.openxmlformats.org/officeDocument/2006/relationships/image" Target="../media/image160.png"/><Relationship Id="rId10" Type="http://schemas.openxmlformats.org/officeDocument/2006/relationships/image" Target="../media/image147.jpeg"/><Relationship Id="rId19" Type="http://schemas.openxmlformats.org/officeDocument/2006/relationships/image" Target="../media/image156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Relationship Id="rId22" Type="http://schemas.openxmlformats.org/officeDocument/2006/relationships/image" Target="../media/image1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jpe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3" Type="http://schemas.openxmlformats.org/officeDocument/2006/relationships/image" Target="../media/image162.png"/><Relationship Id="rId21" Type="http://schemas.openxmlformats.org/officeDocument/2006/relationships/image" Target="../media/image179.png"/><Relationship Id="rId7" Type="http://schemas.openxmlformats.org/officeDocument/2006/relationships/image" Target="../media/image166.jpeg"/><Relationship Id="rId12" Type="http://schemas.openxmlformats.org/officeDocument/2006/relationships/image" Target="../media/image171.png"/><Relationship Id="rId17" Type="http://schemas.openxmlformats.org/officeDocument/2006/relationships/image" Target="../media/image176.png"/><Relationship Id="rId2" Type="http://schemas.openxmlformats.org/officeDocument/2006/relationships/image" Target="../media/image2.png"/><Relationship Id="rId16" Type="http://schemas.openxmlformats.org/officeDocument/2006/relationships/image" Target="../media/image175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24" Type="http://schemas.openxmlformats.org/officeDocument/2006/relationships/image" Target="../media/image8.png"/><Relationship Id="rId5" Type="http://schemas.openxmlformats.org/officeDocument/2006/relationships/image" Target="../media/image164.png"/><Relationship Id="rId15" Type="http://schemas.openxmlformats.org/officeDocument/2006/relationships/image" Target="../media/image174.jpeg"/><Relationship Id="rId23" Type="http://schemas.openxmlformats.org/officeDocument/2006/relationships/image" Target="../media/image181.png"/><Relationship Id="rId10" Type="http://schemas.openxmlformats.org/officeDocument/2006/relationships/image" Target="../media/image169.png"/><Relationship Id="rId19" Type="http://schemas.openxmlformats.org/officeDocument/2006/relationships/image" Target="../media/image178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4" Type="http://schemas.openxmlformats.org/officeDocument/2006/relationships/image" Target="../media/image173.jpeg"/><Relationship Id="rId22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image" Target="../media/image31.png"/><Relationship Id="rId21" Type="http://schemas.openxmlformats.org/officeDocument/2006/relationships/image" Target="../media/image48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4.jpeg"/><Relationship Id="rId2" Type="http://schemas.openxmlformats.org/officeDocument/2006/relationships/image" Target="../media/image2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1.jpeg"/><Relationship Id="rId5" Type="http://schemas.openxmlformats.org/officeDocument/2006/relationships/image" Target="../media/image33.png"/><Relationship Id="rId15" Type="http://schemas.openxmlformats.org/officeDocument/2006/relationships/image" Target="../media/image6.png"/><Relationship Id="rId23" Type="http://schemas.openxmlformats.org/officeDocument/2006/relationships/image" Target="../media/image50.png"/><Relationship Id="rId10" Type="http://schemas.openxmlformats.org/officeDocument/2006/relationships/image" Target="../media/image38.png"/><Relationship Id="rId19" Type="http://schemas.openxmlformats.org/officeDocument/2006/relationships/image" Target="../media/image46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png"/><Relationship Id="rId22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2.png"/><Relationship Id="rId21" Type="http://schemas.openxmlformats.org/officeDocument/2006/relationships/image" Target="../media/image69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jpe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jpe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jpeg"/><Relationship Id="rId22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21" Type="http://schemas.openxmlformats.org/officeDocument/2006/relationships/image" Target="../media/image92.png"/><Relationship Id="rId7" Type="http://schemas.openxmlformats.org/officeDocument/2006/relationships/image" Target="../media/image78.jpe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2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10" Type="http://schemas.openxmlformats.org/officeDocument/2006/relationships/image" Target="../media/image81.jpeg"/><Relationship Id="rId19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2.png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8.jpe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2.pn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10" Type="http://schemas.openxmlformats.org/officeDocument/2006/relationships/image" Target="../media/image124.jpeg"/><Relationship Id="rId19" Type="http://schemas.openxmlformats.org/officeDocument/2006/relationships/image" Target="../media/image133.png"/><Relationship Id="rId4" Type="http://schemas.openxmlformats.org/officeDocument/2006/relationships/image" Target="../media/image118.jpeg"/><Relationship Id="rId9" Type="http://schemas.openxmlformats.org/officeDocument/2006/relationships/image" Target="../media/image123.jpe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28604"/>
            <a:ext cx="91440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1800"/>
              </a:spcBef>
              <a:spcAft>
                <a:spcPts val="1800"/>
              </a:spcAft>
            </a:pPr>
            <a:r>
              <a:rPr lang="ar-TN" sz="3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الجلسات العامة في مجلس نواب الشعب</a:t>
            </a:r>
          </a:p>
        </p:txBody>
      </p:sp>
      <p:sp>
        <p:nvSpPr>
          <p:cNvPr id="7" name="Rectangle 6"/>
          <p:cNvSpPr/>
          <p:nvPr/>
        </p:nvSpPr>
        <p:spPr>
          <a:xfrm>
            <a:off x="5033194" y="1500174"/>
            <a:ext cx="382508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ar-T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جلسات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عامة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مشاريع قوانين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مصادق عليها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TN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جلسة خارقة للعادة</a:t>
            </a:r>
            <a:endParaRPr lang="fr-FR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1800"/>
              </a:spcBef>
              <a:spcAft>
                <a:spcPts val="1800"/>
              </a:spcAft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3429000"/>
            <a:ext cx="8643998" cy="32861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57422" y="3571876"/>
            <a:ext cx="41748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sz="32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الحضور</a:t>
            </a:r>
            <a:r>
              <a:rPr lang="fr-FR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%82 </a:t>
            </a:r>
            <a:r>
              <a:rPr lang="fr-FR" sz="32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5536" y="1628800"/>
            <a:ext cx="4174541" cy="166199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للجلسات :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مدة الجلسة: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للتأخير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و 5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  <a:endParaRPr lang="fr-FR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تأخير الجلسة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1س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68979" y="71414"/>
            <a:ext cx="16321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مارس 2015</a:t>
            </a:r>
            <a:endParaRPr lang="fr-FR" sz="20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69113" y="4540564"/>
            <a:ext cx="41748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133</a:t>
            </a:r>
            <a:r>
              <a:rPr lang="ar-TN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نائب بنسبة</a:t>
            </a:r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حضور 100%</a:t>
            </a:r>
            <a:endParaRPr lang="fr-FR" sz="3200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5536" y="4540564"/>
            <a:ext cx="41748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ar-TN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نواب</a:t>
            </a:r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بنسبة</a:t>
            </a:r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32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حضور</a:t>
            </a:r>
            <a:r>
              <a:rPr lang="ar-TN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0%</a:t>
            </a:r>
            <a:endParaRPr lang="fr-FR" sz="3200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3" t="13077" r="78868" b="12057"/>
          <a:stretch/>
        </p:blipFill>
        <p:spPr bwMode="auto">
          <a:xfrm>
            <a:off x="357158" y="0"/>
            <a:ext cx="1314438" cy="15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majles.marsad.tn/2014/uploads/images/Riadh_Jaida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589240"/>
            <a:ext cx="540000" cy="540000"/>
          </a:xfrm>
          <a:prstGeom prst="ellipse">
            <a:avLst/>
          </a:prstGeom>
          <a:noFill/>
        </p:spPr>
      </p:pic>
      <p:sp>
        <p:nvSpPr>
          <p:cNvPr id="13" name="ZoneTexte 77"/>
          <p:cNvSpPr txBox="1"/>
          <p:nvPr/>
        </p:nvSpPr>
        <p:spPr>
          <a:xfrm>
            <a:off x="323528" y="6165304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رياض جعيدان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40" name="Picture 4" descr="http://majles.marsad.tn/2014/uploads/images/Mohamed_Ghanne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589240"/>
            <a:ext cx="540000" cy="540000"/>
          </a:xfrm>
          <a:prstGeom prst="ellipse">
            <a:avLst/>
          </a:prstGeom>
          <a:noFill/>
        </p:spPr>
      </p:pic>
      <p:sp>
        <p:nvSpPr>
          <p:cNvPr id="15" name="ZoneTexte 77"/>
          <p:cNvSpPr txBox="1"/>
          <p:nvPr/>
        </p:nvSpPr>
        <p:spPr>
          <a:xfrm>
            <a:off x="1043608" y="6165304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غنام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42" name="Picture 6" descr="http://majles.marsad.tn/2014/uploads/images/Kamel%20Dhaoua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589240"/>
            <a:ext cx="542104" cy="540000"/>
          </a:xfrm>
          <a:prstGeom prst="ellipse">
            <a:avLst/>
          </a:prstGeom>
          <a:noFill/>
        </p:spPr>
      </p:pic>
      <p:sp>
        <p:nvSpPr>
          <p:cNvPr id="17" name="ZoneTexte 77"/>
          <p:cNvSpPr txBox="1"/>
          <p:nvPr/>
        </p:nvSpPr>
        <p:spPr>
          <a:xfrm>
            <a:off x="1763688" y="6165304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كمال ذوادي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44" name="Picture 8" descr="http://majles.marsad.tn/2014/uploads/images/Imen_Ben%20Mha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5589240"/>
            <a:ext cx="539999" cy="540000"/>
          </a:xfrm>
          <a:prstGeom prst="ellipse">
            <a:avLst/>
          </a:prstGeom>
          <a:noFill/>
        </p:spPr>
      </p:pic>
      <p:sp>
        <p:nvSpPr>
          <p:cNvPr id="20" name="ZoneTexte 77"/>
          <p:cNvSpPr txBox="1"/>
          <p:nvPr/>
        </p:nvSpPr>
        <p:spPr>
          <a:xfrm>
            <a:off x="2483768" y="6093296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إيمان بن محمد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46" name="Picture 10" descr="http://majles.marsad.tn/2014/uploads/images/Khaoula_Ben%20Aich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589240"/>
            <a:ext cx="540000" cy="540000"/>
          </a:xfrm>
          <a:prstGeom prst="ellipse">
            <a:avLst/>
          </a:prstGeom>
          <a:noFill/>
        </p:spPr>
      </p:pic>
      <p:sp>
        <p:nvSpPr>
          <p:cNvPr id="21" name="ZoneTexte 77"/>
          <p:cNvSpPr txBox="1"/>
          <p:nvPr/>
        </p:nvSpPr>
        <p:spPr>
          <a:xfrm>
            <a:off x="3203848" y="6165304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خولة بن عائشة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48" name="Picture 12" descr="http://majles.marsad.tn/2014/uploads/images/Najia_Ben%20Abdelhafidh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5589240"/>
            <a:ext cx="540000" cy="540000"/>
          </a:xfrm>
          <a:prstGeom prst="ellipse">
            <a:avLst/>
          </a:prstGeom>
          <a:noFill/>
        </p:spPr>
      </p:pic>
      <p:sp>
        <p:nvSpPr>
          <p:cNvPr id="23" name="ZoneTexte 77"/>
          <p:cNvSpPr txBox="1"/>
          <p:nvPr/>
        </p:nvSpPr>
        <p:spPr>
          <a:xfrm>
            <a:off x="3923928" y="6165304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ناجية بن عبد الحفيظ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85918" y="785794"/>
            <a:ext cx="715292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تنظيم الإدارة وشؤون القوات الحاملة للسلاح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3254" y="1500174"/>
            <a:ext cx="230383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ar-T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اجتماعات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مشاريع قوانين</a:t>
            </a:r>
            <a:endParaRPr lang="fr-FR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جلسات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استماع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1800"/>
              </a:spcBef>
              <a:spcAft>
                <a:spcPts val="1800"/>
              </a:spcAft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08104" y="2852936"/>
            <a:ext cx="3323346" cy="123110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الحضور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%75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الغياب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المبرر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 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الغياب غير المبرر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%0</a:t>
            </a:r>
            <a:r>
              <a:rPr lang="fr-FR" sz="16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5400000">
            <a:off x="7727652" y="2272818"/>
            <a:ext cx="1404000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409" y="2195635"/>
            <a:ext cx="4525598" cy="166199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للاجتماعات :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مدة الاجتماع: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للتأخير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س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  <a:endParaRPr lang="fr-FR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تأخير الاجتماع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د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endParaRPr lang="ar-TN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3" t="13077" r="78868" b="12057"/>
          <a:stretch/>
        </p:blipFill>
        <p:spPr bwMode="auto">
          <a:xfrm>
            <a:off x="357158" y="0"/>
            <a:ext cx="1314438" cy="15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297541" y="99932"/>
            <a:ext cx="16321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مارس 2015</a:t>
            </a:r>
            <a:endParaRPr lang="fr-FR" sz="20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 rot="5400000">
            <a:off x="2265968" y="1692884"/>
            <a:ext cx="756000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9512" y="4149080"/>
            <a:ext cx="8788014" cy="257174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779912" y="4077072"/>
            <a:ext cx="200198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ar-T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حضور النواب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" name="Picture 2" descr="http://majles.marsad.tn/2014/uploads/images/Mohamed%20Jalel_Ghedi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7740" y="4437112"/>
            <a:ext cx="540000" cy="540000"/>
          </a:xfrm>
          <a:prstGeom prst="ellipse">
            <a:avLst/>
          </a:prstGeom>
          <a:noFill/>
        </p:spPr>
      </p:pic>
      <p:pic>
        <p:nvPicPr>
          <p:cNvPr id="37" name="Picture 4" descr="http://majles.marsad.tn/2014/uploads/images/Mohamed_Sidh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4437112"/>
            <a:ext cx="540000" cy="540000"/>
          </a:xfrm>
          <a:prstGeom prst="ellipse">
            <a:avLst/>
          </a:prstGeom>
          <a:noFill/>
        </p:spPr>
      </p:pic>
      <p:pic>
        <p:nvPicPr>
          <p:cNvPr id="38" name="Picture 6" descr="http://majles.marsad.tn/2014/uploads/images/Tarek_Fetit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3044" y="4437112"/>
            <a:ext cx="540000" cy="540000"/>
          </a:xfrm>
          <a:prstGeom prst="ellipse">
            <a:avLst/>
          </a:prstGeom>
          <a:noFill/>
        </p:spPr>
      </p:pic>
      <p:pic>
        <p:nvPicPr>
          <p:cNvPr id="39" name="Picture 8" descr="http://majles.marsad.tn/2014/uploads/images/Asma_Bou%20Han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7022" y="4437112"/>
            <a:ext cx="540000" cy="540000"/>
          </a:xfrm>
          <a:prstGeom prst="ellipse">
            <a:avLst/>
          </a:prstGeom>
          <a:noFill/>
        </p:spPr>
      </p:pic>
      <p:pic>
        <p:nvPicPr>
          <p:cNvPr id="40" name="Picture 10" descr="http://majles.marsad.tn/2014/uploads/images/Soulef_Ksantin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65696" y="4437112"/>
            <a:ext cx="540000" cy="540000"/>
          </a:xfrm>
          <a:prstGeom prst="ellipse">
            <a:avLst/>
          </a:prstGeom>
          <a:noFill/>
        </p:spPr>
      </p:pic>
      <p:pic>
        <p:nvPicPr>
          <p:cNvPr id="41" name="Picture 12" descr="http://majles.marsad.tn/2014/uploads/images/Samir_Dilo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4370" y="4437112"/>
            <a:ext cx="540000" cy="540000"/>
          </a:xfrm>
          <a:prstGeom prst="ellipse">
            <a:avLst/>
          </a:prstGeom>
          <a:noFill/>
        </p:spPr>
      </p:pic>
      <p:pic>
        <p:nvPicPr>
          <p:cNvPr id="42" name="Picture 14" descr="http://majles.marsad.tn/2014/uploads/images/Mohamed_Ben%20Sou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9066" y="4437112"/>
            <a:ext cx="540000" cy="540000"/>
          </a:xfrm>
          <a:prstGeom prst="ellipse">
            <a:avLst/>
          </a:prstGeom>
          <a:noFill/>
        </p:spPr>
      </p:pic>
      <p:pic>
        <p:nvPicPr>
          <p:cNvPr id="43" name="Picture 16" descr="http://majles.marsad.tn/2014/uploads/images/Rachdi%20Bouguerr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0392" y="4437112"/>
            <a:ext cx="540000" cy="540000"/>
          </a:xfrm>
          <a:prstGeom prst="ellipse">
            <a:avLst/>
          </a:prstGeom>
          <a:noFill/>
        </p:spPr>
      </p:pic>
      <p:pic>
        <p:nvPicPr>
          <p:cNvPr id="44" name="Picture 18" descr="http://majles.marsad.tn/2014/uploads/images/Leila_Bougate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01718" y="4437112"/>
            <a:ext cx="540000" cy="540000"/>
          </a:xfrm>
          <a:prstGeom prst="ellipse">
            <a:avLst/>
          </a:prstGeom>
          <a:noFill/>
        </p:spPr>
      </p:pic>
      <p:pic>
        <p:nvPicPr>
          <p:cNvPr id="45" name="Picture 20" descr="http://majles.marsad.tn/2014/uploads/images/Ahmed%20Said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4437112"/>
            <a:ext cx="540000" cy="540000"/>
          </a:xfrm>
          <a:prstGeom prst="ellipse">
            <a:avLst/>
          </a:prstGeom>
          <a:noFill/>
        </p:spPr>
      </p:pic>
      <p:pic>
        <p:nvPicPr>
          <p:cNvPr id="46" name="Picture 22" descr="http://majles.marsad.tn/2014/uploads/images/lilia%20youn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4437112"/>
            <a:ext cx="540000" cy="540000"/>
          </a:xfrm>
          <a:prstGeom prst="ellipse">
            <a:avLst/>
          </a:prstGeom>
          <a:noFill/>
        </p:spPr>
      </p:pic>
      <p:pic>
        <p:nvPicPr>
          <p:cNvPr id="47" name="Picture 24" descr="http://majles.marsad.tn/2014/uploads/images/Abdellatif_Mekki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16" y="5517232"/>
            <a:ext cx="540000" cy="540000"/>
          </a:xfrm>
          <a:prstGeom prst="ellipse">
            <a:avLst/>
          </a:prstGeom>
          <a:noFill/>
        </p:spPr>
      </p:pic>
      <p:pic>
        <p:nvPicPr>
          <p:cNvPr id="48" name="Picture 26" descr="http://majles.marsad.tn/2014/uploads/images/Ibtihej_Ben%20Helal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5517232"/>
            <a:ext cx="540000" cy="540000"/>
          </a:xfrm>
          <a:prstGeom prst="ellipse">
            <a:avLst/>
          </a:prstGeom>
          <a:noFill/>
        </p:spPr>
      </p:pic>
      <p:pic>
        <p:nvPicPr>
          <p:cNvPr id="49" name="Picture 28" descr="http://majles.marsad.tn/2014/uploads/images/Basma_Jebali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53540" y="5535472"/>
            <a:ext cx="540000" cy="540000"/>
          </a:xfrm>
          <a:prstGeom prst="ellipse">
            <a:avLst/>
          </a:prstGeom>
          <a:noFill/>
        </p:spPr>
      </p:pic>
      <p:pic>
        <p:nvPicPr>
          <p:cNvPr id="50" name="Picture 30" descr="http://majles.marsad.tn/2014/uploads/images/Ahmed_Ameri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32240" y="5517232"/>
            <a:ext cx="540000" cy="540000"/>
          </a:xfrm>
          <a:prstGeom prst="ellipse">
            <a:avLst/>
          </a:prstGeom>
          <a:noFill/>
        </p:spPr>
      </p:pic>
      <p:pic>
        <p:nvPicPr>
          <p:cNvPr id="51" name="Picture 32" descr="http://majles.marsad.tn/2014/uploads/images/Ibtissem_Jebabli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23191" y="5517232"/>
            <a:ext cx="540000" cy="540000"/>
          </a:xfrm>
          <a:prstGeom prst="ellipse">
            <a:avLst/>
          </a:prstGeom>
          <a:noFill/>
        </p:spPr>
      </p:pic>
      <p:pic>
        <p:nvPicPr>
          <p:cNvPr id="52" name="Picture 34" descr="http://majles.marsad.tn/2014/uploads/images/Khemais_Ksila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45253" y="5517232"/>
            <a:ext cx="540000" cy="540000"/>
          </a:xfrm>
          <a:prstGeom prst="ellipse">
            <a:avLst/>
          </a:prstGeom>
          <a:noFill/>
        </p:spPr>
      </p:pic>
      <p:pic>
        <p:nvPicPr>
          <p:cNvPr id="53" name="Picture 36" descr="http://majles.marsad.tn/2014/uploads/images/Ahmed_Mechergui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067315" y="5517232"/>
            <a:ext cx="540000" cy="540000"/>
          </a:xfrm>
          <a:prstGeom prst="ellipse">
            <a:avLst/>
          </a:prstGeom>
          <a:noFill/>
        </p:spPr>
      </p:pic>
      <p:pic>
        <p:nvPicPr>
          <p:cNvPr id="54" name="Picture 38" descr="http://majles.marsad.tn/2014/uploads/images/Jilani_Hammami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66782" y="5535472"/>
            <a:ext cx="540000" cy="540000"/>
          </a:xfrm>
          <a:prstGeom prst="ellipse">
            <a:avLst/>
          </a:prstGeom>
          <a:noFill/>
        </p:spPr>
      </p:pic>
      <p:pic>
        <p:nvPicPr>
          <p:cNvPr id="55" name="Picture 40" descr="http://majles.marsad.tn/2014/uploads/images/Mabrouk_Hrizi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434222" y="5517232"/>
            <a:ext cx="540000" cy="540000"/>
          </a:xfrm>
          <a:prstGeom prst="ellipse">
            <a:avLst/>
          </a:prstGeom>
          <a:noFill/>
        </p:spPr>
      </p:pic>
      <p:pic>
        <p:nvPicPr>
          <p:cNvPr id="56" name="Picture 42" descr="http://majles.marsad.tn/2014/uploads/images/Mohamed%20Ramzi_Khmiss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282606" y="5535472"/>
            <a:ext cx="540000" cy="540000"/>
          </a:xfrm>
          <a:prstGeom prst="ellipse">
            <a:avLst/>
          </a:prstGeom>
          <a:noFill/>
        </p:spPr>
      </p:pic>
      <p:pic>
        <p:nvPicPr>
          <p:cNvPr id="57" name="Picture 44" descr="http://majles.marsad.tn/2014/uploads/images/Mohamed_El%20Hamdi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90518" y="5535472"/>
            <a:ext cx="539999" cy="540000"/>
          </a:xfrm>
          <a:prstGeom prst="ellipse">
            <a:avLst/>
          </a:prstGeom>
          <a:noFill/>
        </p:spPr>
      </p:pic>
      <p:sp>
        <p:nvSpPr>
          <p:cNvPr id="58" name="ZoneTexte 57"/>
          <p:cNvSpPr txBox="1"/>
          <p:nvPr/>
        </p:nvSpPr>
        <p:spPr>
          <a:xfrm>
            <a:off x="8244408" y="4941168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سيدهم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7308304" y="4941168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جلال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غديرة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6660232" y="4941168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بنصوف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652120" y="4941168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الراشدي بوقره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004048" y="4941168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ليلى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بوقطف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4283968" y="4941168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طارق فتيتي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r>
              <a:rPr lang="ar-SA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563888" y="4941168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سمير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ديلو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2627784" y="4941168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سلاف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القسنطيني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1907704" y="4941168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اسماء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بوالهناء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115616" y="4941168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أحمد السعيدي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0" y="4941168"/>
            <a:ext cx="1403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ليليا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يونس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كسيبي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8063880" y="6093296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عبداللطيف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المكّي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7358082" y="6093296"/>
            <a:ext cx="8863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بسمة الجبالي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6660232" y="6093296"/>
            <a:ext cx="8407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احمد عماري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940152" y="6093296"/>
            <a:ext cx="9178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ابتهاج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بن هلال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072066" y="6093296"/>
            <a:ext cx="868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ابتسام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جبابلي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4286248" y="6093296"/>
            <a:ext cx="8572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مبروك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الحريزي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3502140" y="6093296"/>
            <a:ext cx="926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خميس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قسيلة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2699792" y="6093296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الجيلاني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الهمامي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1907704" y="6093296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أحمد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مشر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ڨي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043608" y="6093296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رمزي خميس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285720" y="6093296"/>
            <a:ext cx="901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حامدي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2844" y="4143380"/>
            <a:ext cx="314327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ar-TN" sz="11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(*): هذه النسبة تتضمن نسبة الغياب المبرر</a:t>
            </a:r>
            <a:endParaRPr lang="fr-FR" sz="1100" b="1" i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28728" y="928670"/>
            <a:ext cx="757611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النظام الداخلي والحصانة والقوانين البرلمانية والقوانين الانتخابية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3254" y="1500174"/>
            <a:ext cx="230383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ar-T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اجتماعات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مشاريع قوانين</a:t>
            </a:r>
            <a:endParaRPr lang="fr-FR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جلسات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استماع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1800"/>
              </a:spcBef>
              <a:spcAft>
                <a:spcPts val="1800"/>
              </a:spcAft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4048" y="2852936"/>
            <a:ext cx="3837910" cy="123110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الحضور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%68,18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الغياب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المبرر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 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الغياب غير المبرر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%31,82</a:t>
            </a:r>
            <a:r>
              <a:rPr lang="fr-FR" sz="16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5400000">
            <a:off x="7727652" y="2272818"/>
            <a:ext cx="1404000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3885" y="2195635"/>
            <a:ext cx="4378122" cy="166199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للاجتماعات :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مدة الاجتماع: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للتأخير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س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  <a:endParaRPr lang="fr-FR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تأخير الاجتماع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د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ar-TN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3" t="13077" r="78868" b="12057"/>
          <a:stretch/>
        </p:blipFill>
        <p:spPr bwMode="auto">
          <a:xfrm>
            <a:off x="142844" y="0"/>
            <a:ext cx="1314438" cy="15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297541" y="99932"/>
            <a:ext cx="16321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مارس 2015</a:t>
            </a:r>
            <a:endParaRPr lang="fr-FR" sz="20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 rot="5400000">
            <a:off x="1978628" y="1692884"/>
            <a:ext cx="756000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23528" y="4149080"/>
            <a:ext cx="8643998" cy="257174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750833" y="4077642"/>
            <a:ext cx="200198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ar-T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حضور النواب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" name="Picture 2" descr="http://majles.marsad.tn/2014/uploads/images/Kalthoum_Badredd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330" y="4437112"/>
            <a:ext cx="540000" cy="540000"/>
          </a:xfrm>
          <a:prstGeom prst="ellipse">
            <a:avLst/>
          </a:prstGeom>
          <a:noFill/>
        </p:spPr>
      </p:pic>
      <p:pic>
        <p:nvPicPr>
          <p:cNvPr id="37" name="Picture 4" descr="http://majles.marsad.tn/2014/uploads/images/Hassouna_Nasf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7660" y="4437112"/>
            <a:ext cx="540000" cy="540000"/>
          </a:xfrm>
          <a:prstGeom prst="ellipse">
            <a:avLst/>
          </a:prstGeom>
          <a:noFill/>
        </p:spPr>
      </p:pic>
      <p:pic>
        <p:nvPicPr>
          <p:cNvPr id="38" name="Picture 6" descr="http://majles.marsad.tn/2014/uploads/images/Chafik_Ayad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" y="4437112"/>
            <a:ext cx="540000" cy="540000"/>
          </a:xfrm>
          <a:prstGeom prst="ellipse">
            <a:avLst/>
          </a:prstGeom>
          <a:noFill/>
        </p:spPr>
      </p:pic>
      <p:pic>
        <p:nvPicPr>
          <p:cNvPr id="39" name="Picture 8" descr="http://majles.marsad.tn/2014/uploads/images/Chaker_Ayad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4990" y="4437112"/>
            <a:ext cx="540000" cy="540000"/>
          </a:xfrm>
          <a:prstGeom prst="ellipse">
            <a:avLst/>
          </a:prstGeom>
          <a:noFill/>
        </p:spPr>
      </p:pic>
      <p:pic>
        <p:nvPicPr>
          <p:cNvPr id="40" name="Picture 10" descr="http://majles.marsad.tn/2014/uploads/images/Goubantin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1010" y="4437112"/>
            <a:ext cx="540000" cy="540000"/>
          </a:xfrm>
          <a:prstGeom prst="ellipse">
            <a:avLst/>
          </a:prstGeom>
          <a:noFill/>
        </p:spPr>
      </p:pic>
      <p:pic>
        <p:nvPicPr>
          <p:cNvPr id="41" name="Picture 12" descr="http://majles.marsad.tn/2014/uploads/images/taher%20battik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94550" y="4437112"/>
            <a:ext cx="539130" cy="540000"/>
          </a:xfrm>
          <a:prstGeom prst="ellipse">
            <a:avLst/>
          </a:prstGeom>
          <a:noFill/>
        </p:spPr>
      </p:pic>
      <p:pic>
        <p:nvPicPr>
          <p:cNvPr id="42" name="Picture 14" descr="http://majles.marsad.tn/2014/uploads/images/Aroua_Ben%20Abba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3000" y="4437112"/>
            <a:ext cx="540000" cy="540000"/>
          </a:xfrm>
          <a:prstGeom prst="ellipse">
            <a:avLst/>
          </a:prstGeom>
          <a:noFill/>
        </p:spPr>
      </p:pic>
      <p:pic>
        <p:nvPicPr>
          <p:cNvPr id="43" name="Picture 16" descr="http://majles.marsad.tn/2014/uploads/images/Hela_Hamm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08340" y="4437112"/>
            <a:ext cx="540000" cy="540000"/>
          </a:xfrm>
          <a:prstGeom prst="ellipse">
            <a:avLst/>
          </a:prstGeom>
          <a:noFill/>
        </p:spPr>
      </p:pic>
      <p:pic>
        <p:nvPicPr>
          <p:cNvPr id="44" name="Picture 18" descr="http://majles.marsad.tn/2014/uploads/images/Monia_Brahi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44408" y="5517232"/>
            <a:ext cx="540000" cy="540000"/>
          </a:xfrm>
          <a:prstGeom prst="ellipse">
            <a:avLst/>
          </a:prstGeom>
          <a:noFill/>
        </p:spPr>
      </p:pic>
      <p:pic>
        <p:nvPicPr>
          <p:cNvPr id="45" name="Picture 20" descr="http://majles.marsad.tn/2014/uploads/images/Mahmoud_Gouia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65670" y="4437112"/>
            <a:ext cx="540000" cy="540000"/>
          </a:xfrm>
          <a:prstGeom prst="ellipse">
            <a:avLst/>
          </a:prstGeom>
          <a:noFill/>
        </p:spPr>
      </p:pic>
      <p:pic>
        <p:nvPicPr>
          <p:cNvPr id="46" name="Picture 22" descr="http://majles.marsad.tn/2014/uploads/images/Noomane_El%20Euch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2320" y="4437112"/>
            <a:ext cx="540000" cy="540000"/>
          </a:xfrm>
          <a:prstGeom prst="ellipse">
            <a:avLst/>
          </a:prstGeom>
          <a:noFill/>
        </p:spPr>
      </p:pic>
      <p:pic>
        <p:nvPicPr>
          <p:cNvPr id="47" name="Picture 24" descr="http://majles.marsad.tn/2014/uploads/images/dsc_010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09648" y="4437112"/>
            <a:ext cx="535429" cy="540000"/>
          </a:xfrm>
          <a:prstGeom prst="ellipse">
            <a:avLst/>
          </a:prstGeom>
          <a:noFill/>
        </p:spPr>
      </p:pic>
      <p:pic>
        <p:nvPicPr>
          <p:cNvPr id="48" name="Picture 26" descr="http://majles.marsad.tn/2014/uploads/images/Abderraouf%20Chebbi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79182" y="5517232"/>
            <a:ext cx="540000" cy="540000"/>
          </a:xfrm>
          <a:prstGeom prst="ellipse">
            <a:avLst/>
          </a:prstGeom>
          <a:noFill/>
        </p:spPr>
      </p:pic>
      <p:pic>
        <p:nvPicPr>
          <p:cNvPr id="49" name="Picture 28" descr="http://majles.marsad.tn/2014/uploads/images/Dalila_Babba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23502" y="5528632"/>
            <a:ext cx="540000" cy="540000"/>
          </a:xfrm>
          <a:prstGeom prst="ellipse">
            <a:avLst/>
          </a:prstGeom>
          <a:noFill/>
        </p:spPr>
      </p:pic>
      <p:pic>
        <p:nvPicPr>
          <p:cNvPr id="50" name="Picture 30" descr="http://majles.marsad.tn/2014/uploads/images/Hmed_Khaskhoussi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58272" y="5528632"/>
            <a:ext cx="540000" cy="540000"/>
          </a:xfrm>
          <a:prstGeom prst="ellipse">
            <a:avLst/>
          </a:prstGeom>
          <a:noFill/>
        </p:spPr>
      </p:pic>
      <p:pic>
        <p:nvPicPr>
          <p:cNvPr id="51" name="Picture 32" descr="http://majles.marsad.tn/2014/uploads/images/Salah_Bargaoui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93042" y="5528632"/>
            <a:ext cx="540000" cy="540000"/>
          </a:xfrm>
          <a:prstGeom prst="ellipse">
            <a:avLst/>
          </a:prstGeom>
          <a:noFill/>
        </p:spPr>
      </p:pic>
      <p:pic>
        <p:nvPicPr>
          <p:cNvPr id="52" name="Picture 34" descr="http://majles.marsad.tn/2014/uploads/images/Mounir_Hamdi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27812" y="5528632"/>
            <a:ext cx="540000" cy="540000"/>
          </a:xfrm>
          <a:prstGeom prst="ellipse">
            <a:avLst/>
          </a:prstGeom>
          <a:noFill/>
        </p:spPr>
      </p:pic>
      <p:pic>
        <p:nvPicPr>
          <p:cNvPr id="53" name="Picture 36" descr="http://majles.marsad.tn/2014/uploads/images/Riadh_Jaidane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62582" y="5528632"/>
            <a:ext cx="540000" cy="540000"/>
          </a:xfrm>
          <a:prstGeom prst="ellipse">
            <a:avLst/>
          </a:prstGeom>
          <a:noFill/>
        </p:spPr>
      </p:pic>
      <p:pic>
        <p:nvPicPr>
          <p:cNvPr id="54" name="Picture 38" descr="http://majles.marsad.tn/2014/uploads/images/Mohamed_Troudi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97352" y="5528632"/>
            <a:ext cx="540000" cy="540000"/>
          </a:xfrm>
          <a:prstGeom prst="ellipse">
            <a:avLst/>
          </a:prstGeom>
          <a:noFill/>
        </p:spPr>
      </p:pic>
      <p:pic>
        <p:nvPicPr>
          <p:cNvPr id="55" name="Picture 40" descr="http://majles.marsad.tn/2014/uploads/images/Walid_Jalled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132122" y="5528632"/>
            <a:ext cx="540000" cy="540000"/>
          </a:xfrm>
          <a:prstGeom prst="ellipse">
            <a:avLst/>
          </a:prstGeom>
          <a:noFill/>
        </p:spPr>
      </p:pic>
      <p:pic>
        <p:nvPicPr>
          <p:cNvPr id="56" name="Picture 42" descr="http://majles.marsad.tn/2014/uploads/images/Sahbi_Atig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366892" y="5528632"/>
            <a:ext cx="540000" cy="540000"/>
          </a:xfrm>
          <a:prstGeom prst="ellipse">
            <a:avLst/>
          </a:prstGeom>
          <a:noFill/>
        </p:spPr>
      </p:pic>
      <p:pic>
        <p:nvPicPr>
          <p:cNvPr id="57" name="Picture 44" descr="http://majles.marsad.tn/2014/uploads/images/Najia_Ben%20Abdelhafidh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01662" y="5528632"/>
            <a:ext cx="540000" cy="540000"/>
          </a:xfrm>
          <a:prstGeom prst="ellipse">
            <a:avLst/>
          </a:prstGeom>
          <a:noFill/>
        </p:spPr>
      </p:pic>
      <p:sp>
        <p:nvSpPr>
          <p:cNvPr id="58" name="ZoneTexte 57"/>
          <p:cNvSpPr txBox="1"/>
          <p:nvPr/>
        </p:nvSpPr>
        <p:spPr>
          <a:xfrm>
            <a:off x="8100392" y="4941168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نزهة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بياوي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7380312" y="4941168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نعمان العش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588224" y="4941168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شاكر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عيادي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796136" y="4941168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حسونه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ناصفي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076056" y="4941168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كلثوم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بدرالدين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211960" y="4941168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أروى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بن عباس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r>
              <a:rPr lang="ar-SA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3563888" y="4941168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محمود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قويعه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71800" y="4941168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هالة الحامي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1979712" y="4941168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صبرين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الغبنتني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331640" y="4941168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الطاهر بطيخ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467544" y="4941168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شفيق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العيادي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8172400" y="6016551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منية ابراهيم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7164288" y="6021288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عبد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الرؤوف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الشابي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660232" y="6021288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دليلة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الببة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50%</a:t>
            </a:r>
            <a:r>
              <a:rPr lang="ar-SA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724128" y="6021288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أحمد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الخصخوصي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50%</a:t>
            </a:r>
            <a:r>
              <a:rPr lang="ar-SA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4932040" y="6021288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صـلاح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البرقاوي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4283968" y="6016551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منير الحمدي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3563888" y="6016551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رياض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جعيدان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2699792" y="6021288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الطرودي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2051720" y="6016551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وليد الجلاد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79512" y="6021288"/>
            <a:ext cx="1331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ناجية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بن عبد الحفيظ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1187624" y="6021288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الصحبي عتيق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0%</a:t>
            </a:r>
          </a:p>
          <a:p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28604"/>
            <a:ext cx="91440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1800"/>
              </a:spcBef>
              <a:spcAft>
                <a:spcPts val="1800"/>
              </a:spcAft>
            </a:pPr>
            <a:r>
              <a:rPr lang="ar-TN" sz="3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الجلسات العامة في مجلس نواب الشعب</a:t>
            </a:r>
          </a:p>
        </p:txBody>
      </p:sp>
      <p:sp>
        <p:nvSpPr>
          <p:cNvPr id="7" name="Rectangle 6"/>
          <p:cNvSpPr/>
          <p:nvPr/>
        </p:nvSpPr>
        <p:spPr>
          <a:xfrm>
            <a:off x="5033194" y="1500174"/>
            <a:ext cx="382508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ar-T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جلسات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عامة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مشاريع قوانين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مصادق عليها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TN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جلسة خارقة للعادة</a:t>
            </a:r>
            <a:endParaRPr lang="fr-FR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1800"/>
              </a:spcBef>
              <a:spcAft>
                <a:spcPts val="1800"/>
              </a:spcAft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3429000"/>
            <a:ext cx="8643998" cy="32861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57422" y="3571876"/>
            <a:ext cx="41748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sz="32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الحضور</a:t>
            </a:r>
            <a:r>
              <a:rPr lang="fr-FR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%82 </a:t>
            </a:r>
            <a:r>
              <a:rPr lang="fr-FR" sz="32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5536" y="1628800"/>
            <a:ext cx="4174541" cy="166199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للجلسات :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مدة الجلسة: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للتأخير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و 5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  <a:endParaRPr lang="fr-FR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تأخير الجلسة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1س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68979" y="71414"/>
            <a:ext cx="16321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مارس 2015</a:t>
            </a:r>
            <a:endParaRPr lang="fr-FR" sz="20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69113" y="4540564"/>
            <a:ext cx="41748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133</a:t>
            </a:r>
            <a:r>
              <a:rPr lang="ar-TN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نائب بنسبة</a:t>
            </a:r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حضور 100%</a:t>
            </a:r>
            <a:endParaRPr lang="fr-FR" sz="3200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5536" y="4540564"/>
            <a:ext cx="41748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ar-TN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نواب</a:t>
            </a:r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بنسبة</a:t>
            </a:r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32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حضور</a:t>
            </a:r>
            <a:r>
              <a:rPr lang="ar-TN" sz="32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0%</a:t>
            </a:r>
            <a:endParaRPr lang="fr-FR" sz="3200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3" t="13077" r="78868" b="12057"/>
          <a:stretch/>
        </p:blipFill>
        <p:spPr bwMode="auto">
          <a:xfrm>
            <a:off x="357158" y="0"/>
            <a:ext cx="1314438" cy="15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majles.marsad.tn/2014/uploads/images/Riadh_Jaida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589240"/>
            <a:ext cx="540000" cy="540000"/>
          </a:xfrm>
          <a:prstGeom prst="ellipse">
            <a:avLst/>
          </a:prstGeom>
          <a:noFill/>
        </p:spPr>
      </p:pic>
      <p:sp>
        <p:nvSpPr>
          <p:cNvPr id="13" name="ZoneTexte 77"/>
          <p:cNvSpPr txBox="1"/>
          <p:nvPr/>
        </p:nvSpPr>
        <p:spPr>
          <a:xfrm>
            <a:off x="323528" y="6165304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رياض جعيدان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40" name="Picture 4" descr="http://majles.marsad.tn/2014/uploads/images/Mohamed_Ghanne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589240"/>
            <a:ext cx="540000" cy="540000"/>
          </a:xfrm>
          <a:prstGeom prst="ellipse">
            <a:avLst/>
          </a:prstGeom>
          <a:noFill/>
        </p:spPr>
      </p:pic>
      <p:sp>
        <p:nvSpPr>
          <p:cNvPr id="15" name="ZoneTexte 77"/>
          <p:cNvSpPr txBox="1"/>
          <p:nvPr/>
        </p:nvSpPr>
        <p:spPr>
          <a:xfrm>
            <a:off x="1043608" y="6165304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غنام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42" name="Picture 6" descr="http://majles.marsad.tn/2014/uploads/images/Kamel%20Dhaoua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589240"/>
            <a:ext cx="542104" cy="540000"/>
          </a:xfrm>
          <a:prstGeom prst="ellipse">
            <a:avLst/>
          </a:prstGeom>
          <a:noFill/>
        </p:spPr>
      </p:pic>
      <p:sp>
        <p:nvSpPr>
          <p:cNvPr id="17" name="ZoneTexte 77"/>
          <p:cNvSpPr txBox="1"/>
          <p:nvPr/>
        </p:nvSpPr>
        <p:spPr>
          <a:xfrm>
            <a:off x="1763688" y="6165304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كمال ذوادي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44" name="Picture 8" descr="http://majles.marsad.tn/2014/uploads/images/Imen_Ben%20Mha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5589240"/>
            <a:ext cx="539999" cy="540000"/>
          </a:xfrm>
          <a:prstGeom prst="ellipse">
            <a:avLst/>
          </a:prstGeom>
          <a:noFill/>
        </p:spPr>
      </p:pic>
      <p:sp>
        <p:nvSpPr>
          <p:cNvPr id="20" name="ZoneTexte 77"/>
          <p:cNvSpPr txBox="1"/>
          <p:nvPr/>
        </p:nvSpPr>
        <p:spPr>
          <a:xfrm>
            <a:off x="2483768" y="6093296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إيمان بن محمد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46" name="Picture 10" descr="http://majles.marsad.tn/2014/uploads/images/Khaoula_Ben%20Aich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589240"/>
            <a:ext cx="540000" cy="540000"/>
          </a:xfrm>
          <a:prstGeom prst="ellipse">
            <a:avLst/>
          </a:prstGeom>
          <a:noFill/>
        </p:spPr>
      </p:pic>
      <p:sp>
        <p:nvSpPr>
          <p:cNvPr id="21" name="ZoneTexte 77"/>
          <p:cNvSpPr txBox="1"/>
          <p:nvPr/>
        </p:nvSpPr>
        <p:spPr>
          <a:xfrm>
            <a:off x="3203848" y="6165304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خولة بن عائشة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48" name="Picture 12" descr="http://majles.marsad.tn/2014/uploads/images/Najia_Ben%20Abdelhafidh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5589240"/>
            <a:ext cx="540000" cy="540000"/>
          </a:xfrm>
          <a:prstGeom prst="ellipse">
            <a:avLst/>
          </a:prstGeom>
          <a:noFill/>
        </p:spPr>
      </p:pic>
      <p:sp>
        <p:nvSpPr>
          <p:cNvPr id="23" name="ZoneTexte 77"/>
          <p:cNvSpPr txBox="1"/>
          <p:nvPr/>
        </p:nvSpPr>
        <p:spPr>
          <a:xfrm>
            <a:off x="3923928" y="6165304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ناجية بن عبد الحفيظ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28604"/>
            <a:ext cx="91440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1800"/>
              </a:spcBef>
              <a:spcAft>
                <a:spcPts val="1800"/>
              </a:spcAft>
            </a:pPr>
            <a:r>
              <a:rPr lang="ar-TN" sz="3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اجتماعات اللجان</a:t>
            </a:r>
            <a:r>
              <a:rPr lang="fr-FR" sz="3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3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في مجلس نواب الشعب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4699" y="1676933"/>
            <a:ext cx="23407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  <a:r>
              <a:rPr lang="ar-T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اجتماع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مشاريع قوانين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001" y="3786190"/>
            <a:ext cx="8643998" cy="278605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3240" y="1785926"/>
            <a:ext cx="4673074" cy="169277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للاجتماعات :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156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مدة الاجتماع: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للتأخير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و 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  <a:endParaRPr lang="fr-FR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تأخير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الإجتماع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68979" y="71414"/>
            <a:ext cx="16321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مارس 2015</a:t>
            </a:r>
            <a:endParaRPr lang="fr-FR" sz="20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3" t="13077" r="78868" b="12057"/>
          <a:stretch/>
        </p:blipFill>
        <p:spPr bwMode="auto">
          <a:xfrm>
            <a:off x="357158" y="0"/>
            <a:ext cx="1314438" cy="15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193771" y="2714620"/>
            <a:ext cx="2664511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الحضور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%83,78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00298" y="3786190"/>
            <a:ext cx="1836000" cy="11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16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  <a:p>
            <a:pPr algn="ctr" rtl="1"/>
            <a:r>
              <a:rPr lang="ar-TN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مشروع قانون متعلق </a:t>
            </a:r>
            <a:r>
              <a:rPr lang="fr-F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بالقروض والتعهّدات المالية للدّولة</a:t>
            </a:r>
            <a:endParaRPr lang="en-US" sz="1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142976" y="4632768"/>
            <a:ext cx="1836000" cy="13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16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pPr algn="ctr" rtl="1"/>
            <a:r>
              <a:rPr lang="ar-TN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مشروع قانون متعلق </a:t>
            </a:r>
            <a:r>
              <a:rPr lang="ar-TN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بتنظيم القطاع المالي</a:t>
            </a:r>
            <a:endParaRPr lang="en-US" sz="1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2521707" y="5572140"/>
            <a:ext cx="1836000" cy="11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16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pPr algn="ctr" rtl="1"/>
            <a:r>
              <a:rPr lang="ar-TN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مشروع قانون متعلق </a:t>
            </a:r>
            <a:r>
              <a:rPr lang="ar-TN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بالمبادلات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85720" y="3786190"/>
            <a:ext cx="1836000" cy="11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16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pPr algn="ctr" rtl="1"/>
            <a:r>
              <a:rPr lang="ar-TN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مشروع قانون متعلق </a:t>
            </a:r>
            <a:r>
              <a:rPr lang="ar-TN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بالنظم القضائية</a:t>
            </a:r>
          </a:p>
          <a:p>
            <a:pPr algn="ctr" rtl="1"/>
            <a:endParaRPr lang="ar-TN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endParaRPr lang="en-US" sz="1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164264" y="5572140"/>
            <a:ext cx="1836000" cy="11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16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pPr algn="ctr" rtl="1"/>
            <a:r>
              <a:rPr lang="ar-TN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مشروع قانون متعلق </a:t>
            </a:r>
            <a:r>
              <a:rPr lang="ar-TN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بالقوانين الجزائية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664694" y="4632768"/>
            <a:ext cx="1836000" cy="13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pPr algn="ctr" rtl="1"/>
            <a:r>
              <a:rPr lang="ar-TN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مشروع قانون متعلق </a:t>
            </a:r>
            <a:endParaRPr lang="fr-FR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ar-TN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بالضرائب والجباية المحلية والوطنية</a:t>
            </a:r>
          </a:p>
          <a:p>
            <a:pPr algn="ctr" rtl="1"/>
            <a:endParaRPr lang="en-US" sz="14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714876" y="3786190"/>
            <a:ext cx="1836000" cy="11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pPr algn="ctr" rtl="1"/>
            <a:r>
              <a:rPr lang="ar-TN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مشروع قانون متعلق </a:t>
            </a:r>
            <a:endParaRPr lang="fr-FR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ar-TN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بالحريات العامة وحقوق الإنسان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165024" y="4632768"/>
            <a:ext cx="18360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pPr algn="ctr" rtl="1"/>
            <a:r>
              <a:rPr lang="ar-TN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مشروع قانون متعلق </a:t>
            </a:r>
            <a:endParaRPr lang="fr-FR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ar-TN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بالتّجارة والأسعار</a:t>
            </a:r>
          </a:p>
          <a:p>
            <a:pPr algn="ctr" rtl="1"/>
            <a:endParaRPr lang="ar-TN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879150" y="5572140"/>
            <a:ext cx="1836000" cy="11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pPr algn="ctr" rtl="1"/>
            <a:r>
              <a:rPr lang="ar-TN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مشروع قانون متعلق </a:t>
            </a:r>
            <a:endParaRPr lang="fr-FR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ar-TN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بالإسكان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929454" y="3786190"/>
            <a:ext cx="1836000" cy="11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pPr algn="ctr" rtl="1"/>
            <a:r>
              <a:rPr lang="ar-TN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مشروع قانون متعلق </a:t>
            </a:r>
            <a:endParaRPr lang="fr-FR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ar-TN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بالطاقة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236594" y="5572140"/>
            <a:ext cx="1836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pPr algn="ctr" rtl="1"/>
            <a:r>
              <a:rPr lang="ar-TN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مشروع قانون متعلق </a:t>
            </a:r>
            <a:endParaRPr lang="fr-FR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ar-TN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بالفلاحة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28604"/>
            <a:ext cx="91440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1800"/>
              </a:spcBef>
              <a:spcAft>
                <a:spcPts val="1800"/>
              </a:spcAft>
            </a:pPr>
            <a:r>
              <a:rPr lang="ar-TN" sz="3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اجتماعات اللجان</a:t>
            </a:r>
            <a:r>
              <a:rPr lang="fr-FR" sz="3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3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في مجلس نواب الشعب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68979" y="71414"/>
            <a:ext cx="16321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مارس 2015</a:t>
            </a:r>
            <a:endParaRPr lang="fr-FR" sz="20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4834709"/>
            <a:ext cx="885828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</a:t>
            </a:r>
            <a:r>
              <a:rPr lang="ar-T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تنظيم الإدارة وشؤون القوات الحاملة </a:t>
            </a: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للسلاح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3223649"/>
            <a:ext cx="885828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</a:t>
            </a:r>
            <a:r>
              <a:rPr lang="ar-T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المالية والتخطيط </a:t>
            </a: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والتنمية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720" y="4297689"/>
            <a:ext cx="885828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</a:t>
            </a:r>
            <a:r>
              <a:rPr lang="ar-T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الحقوق والحريّات والعلاقات </a:t>
            </a: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الخارجية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5720" y="2686629"/>
            <a:ext cx="885828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</a:t>
            </a:r>
            <a:r>
              <a:rPr lang="ar-T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الفلاحة والأمن </a:t>
            </a: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الغذائي والتجارة </a:t>
            </a:r>
            <a:r>
              <a:rPr lang="ar-T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والخدمات ذات </a:t>
            </a: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الصلة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720" y="3760669"/>
            <a:ext cx="885828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</a:t>
            </a:r>
            <a:r>
              <a:rPr lang="ar-T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الصناعة والطاقة والثروات الطبيعية والبنية الأساسية </a:t>
            </a: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والبيئة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752" y="6445772"/>
            <a:ext cx="885828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</a:t>
            </a:r>
            <a:r>
              <a:rPr lang="ar-T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الصحة والشّؤون </a:t>
            </a: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الاجتماعية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         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2910" y="1457254"/>
            <a:ext cx="1213200" cy="504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TN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الحضور</a:t>
            </a:r>
            <a:endParaRPr lang="fr-FR" sz="1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5720" y="5371729"/>
            <a:ext cx="885828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</a:t>
            </a:r>
            <a:r>
              <a:rPr lang="ar-T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الشباب والشّؤون الثقافية والتربية والبحث </a:t>
            </a: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العلمي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5720" y="5908749"/>
            <a:ext cx="885828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</a:t>
            </a:r>
            <a:r>
              <a:rPr lang="ar-T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النظام الداخلي والحصانة والقوانين البرلمانية والقوانين </a:t>
            </a: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الانتخابية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20" y="2149609"/>
            <a:ext cx="8858312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التشريع </a:t>
            </a:r>
            <a:r>
              <a:rPr lang="ar-T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العام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5792" y="1457254"/>
            <a:ext cx="1213200" cy="504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TN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عدد الاجتماعات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214546" y="210019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13</a:t>
            </a:r>
            <a:endParaRPr lang="en-US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2214546" y="2635981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</a:t>
            </a:r>
            <a:endParaRPr lang="en-US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2214546" y="317176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7</a:t>
            </a:r>
            <a:endParaRPr lang="en-US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2214546" y="3707551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7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2214546" y="42433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</a:t>
            </a:r>
            <a:endParaRPr lang="en-US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2214546" y="4779121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</a:t>
            </a:r>
            <a:endParaRPr lang="en-US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214546" y="531490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</a:t>
            </a:r>
            <a:endParaRPr lang="en-US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2214546" y="5850691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</a:t>
            </a:r>
            <a:endParaRPr lang="en-US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2214546" y="638647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642910" y="210019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% 65,73</a:t>
            </a:r>
            <a:endParaRPr lang="en-US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42910" y="2635981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%75,57</a:t>
            </a:r>
            <a:endParaRPr lang="en-US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42910" y="317176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%</a:t>
            </a:r>
            <a:r>
              <a:rPr lang="en-US" sz="2000" b="1" dirty="0" smtClean="0"/>
              <a:t>72,08</a:t>
            </a:r>
            <a:endParaRPr lang="en-US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642910" y="3707551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%87,88</a:t>
            </a:r>
            <a:endParaRPr lang="en-US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642910" y="42433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%71,59</a:t>
            </a:r>
            <a:endParaRPr lang="en-US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642910" y="4779121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%75 </a:t>
            </a:r>
            <a:endParaRPr lang="en-US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642910" y="531490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%72,73</a:t>
            </a:r>
            <a:endParaRPr lang="en-US" sz="20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642910" y="5850691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%68,18</a:t>
            </a:r>
            <a:endParaRPr lang="en-US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642910" y="638647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-</a:t>
            </a:r>
            <a:endParaRPr lang="en-US" b="1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3" t="13077" r="78868" b="12057"/>
          <a:stretch/>
        </p:blipFill>
        <p:spPr bwMode="auto">
          <a:xfrm>
            <a:off x="357158" y="0"/>
            <a:ext cx="1314438" cy="15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7379" y="500042"/>
            <a:ext cx="419377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التشريع العام</a:t>
            </a:r>
            <a:endParaRPr lang="fr-FR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0726" y="1285860"/>
            <a:ext cx="223490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T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اجتماع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مشاريع قوانين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جلسة استماع</a:t>
            </a:r>
            <a:endParaRPr lang="fr-FR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1800"/>
              </a:spcBef>
              <a:spcAft>
                <a:spcPts val="1800"/>
              </a:spcAft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Forme 14"/>
          <p:cNvCxnSpPr/>
          <p:nvPr/>
        </p:nvCxnSpPr>
        <p:spPr>
          <a:xfrm rot="10800000" flipV="1">
            <a:off x="2143108" y="785795"/>
            <a:ext cx="2253511" cy="771559"/>
          </a:xfrm>
          <a:prstGeom prst="bentConnector2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53420" y="2714620"/>
            <a:ext cx="3704860" cy="123110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الحضور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%65,73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الغياب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المبرر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 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الغياب غير المبرر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34,27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5400000">
            <a:off x="7727652" y="2011826"/>
            <a:ext cx="1404000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0716" y="1571612"/>
            <a:ext cx="4525598" cy="166199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للاجتماعات :  46س و 30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مدة الاجتماع: 3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و 35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د</a:t>
            </a:r>
            <a:endParaRPr lang="ar-TN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للتأخير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14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و 5 د</a:t>
            </a:r>
            <a:endParaRPr lang="fr-FR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تأخير الاجتماع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1س و 5 د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3" t="13077" r="78868" b="12057"/>
          <a:stretch/>
        </p:blipFill>
        <p:spPr bwMode="auto">
          <a:xfrm>
            <a:off x="357158" y="0"/>
            <a:ext cx="1314438" cy="15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297541" y="99932"/>
            <a:ext cx="16321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مارس 2015</a:t>
            </a:r>
            <a:endParaRPr lang="fr-FR" sz="20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1520" y="4077072"/>
            <a:ext cx="8643998" cy="257174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2" descr="http://majles.marsad.tn/2014/uploads/images/Zeineb_Brah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95" y="5572140"/>
            <a:ext cx="540000" cy="540000"/>
          </a:xfrm>
          <a:prstGeom prst="ellipse">
            <a:avLst/>
          </a:prstGeom>
          <a:noFill/>
        </p:spPr>
      </p:pic>
      <p:pic>
        <p:nvPicPr>
          <p:cNvPr id="43" name="Picture 2" descr="http://majles.marsad.tn/2014/uploads/images/Noureddine%20Ben%20Acho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8935" y="4429132"/>
            <a:ext cx="537841" cy="540000"/>
          </a:xfrm>
          <a:prstGeom prst="ellipse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7929586" y="4941168"/>
            <a:ext cx="1214414" cy="49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T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نور الدين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ar-T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بن عاشور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fr-FR" sz="11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444208" y="4941168"/>
            <a:ext cx="100013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T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يمينة</a:t>
            </a:r>
            <a:r>
              <a:rPr lang="ar-T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الزغلامي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143768" y="4934452"/>
            <a:ext cx="1144727" cy="51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T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لطيفة </a:t>
            </a:r>
            <a:r>
              <a:rPr lang="ar-T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الحباشي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</a:p>
        </p:txBody>
      </p:sp>
      <p:pic>
        <p:nvPicPr>
          <p:cNvPr id="47" name="Picture 4" descr="http://majles.marsad.tn/2014/uploads/images/Yamina_Zoghlam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0630" y="4429132"/>
            <a:ext cx="540000" cy="540000"/>
          </a:xfrm>
          <a:prstGeom prst="ellipse">
            <a:avLst/>
          </a:prstGeom>
          <a:noFill/>
        </p:spPr>
      </p:pic>
      <p:pic>
        <p:nvPicPr>
          <p:cNvPr id="48" name="Picture 6" descr="http://majles.marsad.tn/2014/uploads/images/Latifa_Habac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9814" y="4429132"/>
            <a:ext cx="540000" cy="540000"/>
          </a:xfrm>
          <a:prstGeom prst="ellipse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214314" y="6143644"/>
            <a:ext cx="857224" cy="51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T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الطاهر </a:t>
            </a:r>
            <a:r>
              <a:rPr lang="ar-T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فضيل</a:t>
            </a:r>
            <a:r>
              <a:rPr lang="ar-T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fr-FR" sz="11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99592" y="6093296"/>
            <a:ext cx="857256" cy="583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T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زينب </a:t>
            </a:r>
            <a:r>
              <a:rPr lang="ar-T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براهمي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7,7%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91680" y="6093296"/>
            <a:ext cx="92299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T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أحمد الصديق 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15,4%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13025" y="4071942"/>
            <a:ext cx="200198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ar-T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حضور النواب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3" name="Picture 8" descr="http://majles.marsad.tn/2014/uploads/images/Taher%20Fdh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5572140"/>
            <a:ext cx="535363" cy="540000"/>
          </a:xfrm>
          <a:prstGeom prst="ellipse">
            <a:avLst/>
          </a:prstGeom>
          <a:noFill/>
        </p:spPr>
      </p:pic>
      <p:pic>
        <p:nvPicPr>
          <p:cNvPr id="54" name="Picture 10" descr="http://majles.marsad.tn/2014/uploads/images/Ahmed_Seddi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48869" y="5572140"/>
            <a:ext cx="540000" cy="540000"/>
          </a:xfrm>
          <a:prstGeom prst="ellipse">
            <a:avLst/>
          </a:prstGeom>
          <a:noFill/>
        </p:spPr>
      </p:pic>
      <p:pic>
        <p:nvPicPr>
          <p:cNvPr id="55" name="Picture 2" descr="http://majles.marsad.tn/2014/uploads/images/Souad_Zaoual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81446" y="4429132"/>
            <a:ext cx="540000" cy="540000"/>
          </a:xfrm>
          <a:prstGeom prst="ellipse">
            <a:avLst/>
          </a:prstGeom>
          <a:noFill/>
        </p:spPr>
      </p:pic>
      <p:pic>
        <p:nvPicPr>
          <p:cNvPr id="56" name="Picture 4" descr="http://majles.marsad.tn/2014/uploads/images/Heger_Laarouss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92262" y="4429132"/>
            <a:ext cx="540000" cy="540000"/>
          </a:xfrm>
          <a:prstGeom prst="ellipse">
            <a:avLst/>
          </a:prstGeom>
          <a:noFill/>
        </p:spPr>
      </p:pic>
      <p:pic>
        <p:nvPicPr>
          <p:cNvPr id="57" name="Picture 6" descr="http://majles.marsad.tn/2014/uploads/images/Abada_Kef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03078" y="4429132"/>
            <a:ext cx="540000" cy="540000"/>
          </a:xfrm>
          <a:prstGeom prst="ellipse">
            <a:avLst/>
          </a:prstGeom>
          <a:noFill/>
        </p:spPr>
      </p:pic>
      <p:pic>
        <p:nvPicPr>
          <p:cNvPr id="58" name="Picture 8" descr="http://majles.marsad.tn/2014/uploads/images/Noureddine_Bhir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13894" y="4429132"/>
            <a:ext cx="540000" cy="540000"/>
          </a:xfrm>
          <a:prstGeom prst="ellipse">
            <a:avLst/>
          </a:prstGeom>
          <a:noFill/>
        </p:spPr>
      </p:pic>
      <p:pic>
        <p:nvPicPr>
          <p:cNvPr id="59" name="Picture 10" descr="http://majles.marsad.tn/2014/uploads/images/Ghazi_Chaouachi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24710" y="4429132"/>
            <a:ext cx="540000" cy="540000"/>
          </a:xfrm>
          <a:prstGeom prst="ellipse">
            <a:avLst/>
          </a:prstGeom>
          <a:noFill/>
        </p:spPr>
      </p:pic>
      <p:pic>
        <p:nvPicPr>
          <p:cNvPr id="60" name="Picture 12" descr="http://majles.marsad.tn/2014/uploads/images/rym%20mahjoub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35526" y="4429132"/>
            <a:ext cx="540000" cy="540000"/>
          </a:xfrm>
          <a:prstGeom prst="ellipse">
            <a:avLst/>
          </a:prstGeom>
          <a:noFill/>
        </p:spPr>
      </p:pic>
      <p:pic>
        <p:nvPicPr>
          <p:cNvPr id="61" name="Picture 14" descr="http://majles.marsad.tn/2014/uploads/images/Sameh_Bouhaouel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46342" y="4429132"/>
            <a:ext cx="540000" cy="540000"/>
          </a:xfrm>
          <a:prstGeom prst="ellipse">
            <a:avLst/>
          </a:prstGeom>
          <a:noFill/>
        </p:spPr>
      </p:pic>
      <p:pic>
        <p:nvPicPr>
          <p:cNvPr id="62" name="Picture 16" descr="http://majles.marsad.tn/2014/uploads/images/Hssan_Amri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7158" y="4429132"/>
            <a:ext cx="540000" cy="540000"/>
          </a:xfrm>
          <a:prstGeom prst="ellipse">
            <a:avLst/>
          </a:prstGeom>
          <a:noFill/>
        </p:spPr>
      </p:pic>
      <p:pic>
        <p:nvPicPr>
          <p:cNvPr id="63" name="Picture 18" descr="http://majles.marsad.tn/2014/uploads/images/Sana_Mersni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86776" y="5572140"/>
            <a:ext cx="540000" cy="540000"/>
          </a:xfrm>
          <a:prstGeom prst="ellipse">
            <a:avLst/>
          </a:prstGeom>
          <a:noFill/>
        </p:spPr>
      </p:pic>
      <p:pic>
        <p:nvPicPr>
          <p:cNvPr id="64" name="Picture 2" descr="http://majles.marsad.tn/2014/uploads/images/Jihen_Aouichi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88600" y="5572140"/>
            <a:ext cx="540000" cy="540000"/>
          </a:xfrm>
          <a:prstGeom prst="ellipse">
            <a:avLst/>
          </a:prstGeom>
          <a:noFill/>
        </p:spPr>
      </p:pic>
      <p:pic>
        <p:nvPicPr>
          <p:cNvPr id="65" name="Picture 4" descr="http://majles.marsad.tn/2014/uploads/images/Mourad%20Hamaidi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91727" y="5572140"/>
            <a:ext cx="538699" cy="540000"/>
          </a:xfrm>
          <a:prstGeom prst="ellipse">
            <a:avLst/>
          </a:prstGeom>
          <a:noFill/>
        </p:spPr>
      </p:pic>
      <p:pic>
        <p:nvPicPr>
          <p:cNvPr id="66" name="Picture 6" descr="http://majles.marsad.tn/2014/uploads/images/Bechir_Khelifi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93554" y="5572140"/>
            <a:ext cx="539999" cy="540000"/>
          </a:xfrm>
          <a:prstGeom prst="ellipse">
            <a:avLst/>
          </a:prstGeom>
          <a:noFill/>
        </p:spPr>
      </p:pic>
      <p:pic>
        <p:nvPicPr>
          <p:cNvPr id="67" name="Picture 8" descr="http://majles.marsad.tn/2014/uploads/images/Najla_Saadaoui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95380" y="5572140"/>
            <a:ext cx="540000" cy="540000"/>
          </a:xfrm>
          <a:prstGeom prst="ellipse">
            <a:avLst/>
          </a:prstGeom>
          <a:noFill/>
        </p:spPr>
      </p:pic>
      <p:pic>
        <p:nvPicPr>
          <p:cNvPr id="68" name="Picture 10" descr="http://majles.marsad.tn/2014/uploads/images/Jbira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343391" y="5572140"/>
            <a:ext cx="493815" cy="540000"/>
          </a:xfrm>
          <a:prstGeom prst="ellipse">
            <a:avLst/>
          </a:prstGeom>
          <a:noFill/>
        </p:spPr>
      </p:pic>
      <p:pic>
        <p:nvPicPr>
          <p:cNvPr id="69" name="Picture 12" descr="http://majles.marsad.tn/2014/uploads/images/Neji_Jmal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45217" y="5572140"/>
            <a:ext cx="540000" cy="540000"/>
          </a:xfrm>
          <a:prstGeom prst="ellipse">
            <a:avLst/>
          </a:prstGeom>
          <a:noFill/>
        </p:spPr>
      </p:pic>
      <p:pic>
        <p:nvPicPr>
          <p:cNvPr id="70" name="Picture 14" descr="http://majles.marsad.tn/2014/uploads/images/Mondher_Belhaj%20Ali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747043" y="5572140"/>
            <a:ext cx="540000" cy="540000"/>
          </a:xfrm>
          <a:prstGeom prst="ellipse">
            <a:avLst/>
          </a:prstGeom>
          <a:noFill/>
        </p:spPr>
      </p:pic>
      <p:sp>
        <p:nvSpPr>
          <p:cNvPr id="71" name="ZoneTexte 70"/>
          <p:cNvSpPr txBox="1"/>
          <p:nvPr/>
        </p:nvSpPr>
        <p:spPr>
          <a:xfrm>
            <a:off x="5796136" y="4911273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سعاد الزوالي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92,3%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004048" y="4911273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هاجر العروسي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84,6%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211960" y="4911273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عبادة الكافي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84,6%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275856" y="4911273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نور الدين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البحيري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84,6%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2483768" y="4911273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غازي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الشواشي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84,6%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1835696" y="4911273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ريم محجوب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76,9%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1043608" y="4911273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سماح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بوحوال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76,9%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251520" y="4911273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حسن العمري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76,9%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8135888" y="6093296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سناء مرسني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69,2%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7308304" y="6093296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ج</a:t>
            </a:r>
            <a:r>
              <a:rPr lang="ar-T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هان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عويشي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69,2%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6516216" y="6093296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مراد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حمايدي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69,2%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5724128" y="6088559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البشير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الخليفي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61,5%</a:t>
            </a:r>
          </a:p>
          <a:p>
            <a:pPr algn="ctr"/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5004048" y="6093296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نجلاء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سعداوي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53,8%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4139952" y="6088559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الناصر جبيرة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53,8% </a:t>
            </a:r>
          </a:p>
          <a:p>
            <a:pPr algn="ctr"/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3419872" y="6093296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ناجي الجمل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46,2%  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2555776" y="6093296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المنذر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بلحاج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علي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38,5%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28926" y="785794"/>
            <a:ext cx="608532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الحقوق والحريّات والعلاقات الخارجية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3254" y="1500174"/>
            <a:ext cx="214674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ar-T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اجتماعات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مشروع قانون 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جلسة استماع</a:t>
            </a:r>
            <a:endParaRPr lang="fr-FR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1800"/>
              </a:spcBef>
              <a:spcAft>
                <a:spcPts val="1800"/>
              </a:spcAft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Forme 14"/>
          <p:cNvCxnSpPr/>
          <p:nvPr/>
        </p:nvCxnSpPr>
        <p:spPr>
          <a:xfrm rot="5400000">
            <a:off x="1850614" y="1143546"/>
            <a:ext cx="936000" cy="792000"/>
          </a:xfrm>
          <a:prstGeom prst="bentConnector3">
            <a:avLst>
              <a:gd name="adj1" fmla="val -1505"/>
            </a:avLst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53422" y="2786058"/>
            <a:ext cx="3704860" cy="123110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الحضور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%71,59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الغياب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المبرر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13,64 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الغياب غير المبرر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14,77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5400000">
            <a:off x="7727652" y="2272818"/>
            <a:ext cx="1404000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3886" y="2195635"/>
            <a:ext cx="4378122" cy="166199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للاجتماعات :  6س و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مدة الاجتماع :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للتأخير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و 5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  <a:endParaRPr lang="fr-FR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تأخير الاجتماع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1س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11 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د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3" t="13077" r="78868" b="12057"/>
          <a:stretch/>
        </p:blipFill>
        <p:spPr bwMode="auto">
          <a:xfrm>
            <a:off x="357158" y="0"/>
            <a:ext cx="1314438" cy="15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297541" y="99932"/>
            <a:ext cx="16321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مارس 2015</a:t>
            </a:r>
            <a:endParaRPr lang="fr-FR" sz="20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20" y="4149080"/>
            <a:ext cx="8643998" cy="263750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07904" y="4077072"/>
            <a:ext cx="200198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ar-T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حضور النواب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http://majles.marsad.tn/2014/uploads/images/Bochra_Belhaj%20Hami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4509120"/>
            <a:ext cx="540000" cy="540000"/>
          </a:xfrm>
          <a:prstGeom prst="ellipse">
            <a:avLst/>
          </a:prstGeom>
          <a:noFill/>
        </p:spPr>
      </p:pic>
      <p:pic>
        <p:nvPicPr>
          <p:cNvPr id="20" name="Picture 2" descr="http://majles.marsad.tn/2014/uploads/images/houda%20sl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9910" y="4509120"/>
            <a:ext cx="540000" cy="540000"/>
          </a:xfrm>
          <a:prstGeom prst="ellipse">
            <a:avLst/>
          </a:prstGeom>
          <a:noFill/>
        </p:spPr>
      </p:pic>
      <p:pic>
        <p:nvPicPr>
          <p:cNvPr id="21" name="Picture 4" descr="http://majles.marsad.tn/2014/uploads/images/Ramzi_Ben%20Fraj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9424" y="4509120"/>
            <a:ext cx="540000" cy="540000"/>
          </a:xfrm>
          <a:prstGeom prst="ellipse">
            <a:avLst/>
          </a:prstGeom>
          <a:noFill/>
        </p:spPr>
      </p:pic>
      <p:pic>
        <p:nvPicPr>
          <p:cNvPr id="22" name="Picture 6" descr="http://majles.marsad.tn/2014/uploads/images/Karim_Helal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8938" y="4509120"/>
            <a:ext cx="540000" cy="540000"/>
          </a:xfrm>
          <a:prstGeom prst="ellipse">
            <a:avLst/>
          </a:prstGeom>
          <a:noFill/>
        </p:spPr>
      </p:pic>
      <p:pic>
        <p:nvPicPr>
          <p:cNvPr id="23" name="Picture 8" descr="http://majles.marsad.tn/2014/uploads/images/Taoufik_Jeml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8452" y="4509120"/>
            <a:ext cx="540000" cy="540000"/>
          </a:xfrm>
          <a:prstGeom prst="ellipse">
            <a:avLst/>
          </a:prstGeom>
          <a:noFill/>
        </p:spPr>
      </p:pic>
      <p:pic>
        <p:nvPicPr>
          <p:cNvPr id="24" name="Picture 10" descr="http://majles.marsad.tn/2014/uploads/images/Abir_Abdell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47966" y="4509120"/>
            <a:ext cx="540000" cy="540000"/>
          </a:xfrm>
          <a:prstGeom prst="ellipse">
            <a:avLst/>
          </a:prstGeom>
          <a:noFill/>
        </p:spPr>
      </p:pic>
      <p:pic>
        <p:nvPicPr>
          <p:cNvPr id="25" name="Picture 12" descr="http://majles.marsad.tn/2014/uploads/images/Rabha%20Ben%20Hassi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77480" y="4509120"/>
            <a:ext cx="540000" cy="540000"/>
          </a:xfrm>
          <a:prstGeom prst="ellipse">
            <a:avLst/>
          </a:prstGeom>
          <a:noFill/>
        </p:spPr>
      </p:pic>
      <p:pic>
        <p:nvPicPr>
          <p:cNvPr id="26" name="Picture 14" descr="http://majles.marsad.tn/2014/uploads/images/Imed_Khemir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06994" y="4509120"/>
            <a:ext cx="540000" cy="540000"/>
          </a:xfrm>
          <a:prstGeom prst="ellipse">
            <a:avLst/>
          </a:prstGeom>
          <a:noFill/>
        </p:spPr>
      </p:pic>
      <p:pic>
        <p:nvPicPr>
          <p:cNvPr id="28" name="Picture 16" descr="http://majles.marsad.tn/2014/uploads/images/Naoufel_Jammal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36508" y="4509120"/>
            <a:ext cx="540000" cy="540000"/>
          </a:xfrm>
          <a:prstGeom prst="ellipse">
            <a:avLst/>
          </a:prstGeom>
          <a:noFill/>
        </p:spPr>
      </p:pic>
      <p:pic>
        <p:nvPicPr>
          <p:cNvPr id="29" name="Picture 18" descr="http://majles.marsad.tn/2014/uploads/images/Mohamed%20Mohsen_Soudan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66022" y="4509120"/>
            <a:ext cx="540000" cy="540000"/>
          </a:xfrm>
          <a:prstGeom prst="ellipse">
            <a:avLst/>
          </a:prstGeom>
          <a:noFill/>
        </p:spPr>
      </p:pic>
      <p:pic>
        <p:nvPicPr>
          <p:cNvPr id="31" name="Picture 20" descr="http://majles.marsad.tn/2014/uploads/images/Wafa_Makhlouf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4509120"/>
            <a:ext cx="540000" cy="540000"/>
          </a:xfrm>
          <a:prstGeom prst="ellipse">
            <a:avLst/>
          </a:prstGeom>
          <a:noFill/>
        </p:spPr>
      </p:pic>
      <p:pic>
        <p:nvPicPr>
          <p:cNvPr id="32" name="Picture 22" descr="http://majles.marsad.tn/2014/uploads/images/El%20Khansa_Ben%20Harrath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72400" y="5589240"/>
            <a:ext cx="540000" cy="540000"/>
          </a:xfrm>
          <a:prstGeom prst="ellipse">
            <a:avLst/>
          </a:prstGeom>
          <a:noFill/>
        </p:spPr>
      </p:pic>
      <p:pic>
        <p:nvPicPr>
          <p:cNvPr id="33" name="Picture 24" descr="http://majles.marsad.tn/2014/uploads/images/Imen_Ben%20Mhamed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52320" y="5589240"/>
            <a:ext cx="540000" cy="540000"/>
          </a:xfrm>
          <a:prstGeom prst="ellipse">
            <a:avLst/>
          </a:prstGeom>
          <a:noFill/>
        </p:spPr>
      </p:pic>
      <p:pic>
        <p:nvPicPr>
          <p:cNvPr id="34" name="Picture 26" descr="http://majles.marsad.tn/2014/uploads/images/Imed_Daimi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88224" y="5589240"/>
            <a:ext cx="540000" cy="540000"/>
          </a:xfrm>
          <a:prstGeom prst="ellipse">
            <a:avLst/>
          </a:prstGeom>
          <a:noFill/>
        </p:spPr>
      </p:pic>
      <p:pic>
        <p:nvPicPr>
          <p:cNvPr id="35" name="Picture 28" descr="http://majles.marsad.tn/2014/uploads/images/Aymen%20Aloui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6136" y="5589240"/>
            <a:ext cx="538524" cy="540000"/>
          </a:xfrm>
          <a:prstGeom prst="ellipse">
            <a:avLst/>
          </a:prstGeom>
          <a:noFill/>
        </p:spPr>
      </p:pic>
      <p:pic>
        <p:nvPicPr>
          <p:cNvPr id="37" name="Picture 30" descr="http://majles.marsad.tn/2014/uploads/images/Mustapha_Ben%20Ahmed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04048" y="5589240"/>
            <a:ext cx="540000" cy="540000"/>
          </a:xfrm>
          <a:prstGeom prst="ellipse">
            <a:avLst/>
          </a:prstGeom>
          <a:noFill/>
        </p:spPr>
      </p:pic>
      <p:pic>
        <p:nvPicPr>
          <p:cNvPr id="38" name="Picture 32" descr="http://majles.marsad.tn/2014/uploads/images/Emna_Ben%20Hmayed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3968" y="5589240"/>
            <a:ext cx="540000" cy="540000"/>
          </a:xfrm>
          <a:prstGeom prst="ellipse">
            <a:avLst/>
          </a:prstGeom>
          <a:noFill/>
        </p:spPr>
      </p:pic>
      <p:pic>
        <p:nvPicPr>
          <p:cNvPr id="39" name="Picture 34" descr="http://majles.marsad.tn/2014/uploads/images/Ali_Ben%20Salem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63888" y="5589240"/>
            <a:ext cx="540000" cy="540000"/>
          </a:xfrm>
          <a:prstGeom prst="ellipse">
            <a:avLst/>
          </a:prstGeom>
          <a:noFill/>
        </p:spPr>
      </p:pic>
      <p:pic>
        <p:nvPicPr>
          <p:cNvPr id="40" name="Picture 36" descr="http://majles.marsad.tn/2014/uploads/images/Lotfi%20Ali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699792" y="5589240"/>
            <a:ext cx="536184" cy="540000"/>
          </a:xfrm>
          <a:prstGeom prst="ellipse">
            <a:avLst/>
          </a:prstGeom>
          <a:noFill/>
        </p:spPr>
      </p:pic>
      <p:pic>
        <p:nvPicPr>
          <p:cNvPr id="41" name="Picture 38" descr="http://majles.marsad.tn/2014/uploads/images/Hela_Omrane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79712" y="5589240"/>
            <a:ext cx="540000" cy="540000"/>
          </a:xfrm>
          <a:prstGeom prst="ellipse">
            <a:avLst/>
          </a:prstGeom>
          <a:noFill/>
        </p:spPr>
      </p:pic>
      <p:pic>
        <p:nvPicPr>
          <p:cNvPr id="42" name="Picture 40" descr="http://majles.marsad.tn/2014/uploads/images/Mohamed_Frikha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259632" y="5589240"/>
            <a:ext cx="540000" cy="540000"/>
          </a:xfrm>
          <a:prstGeom prst="ellipse">
            <a:avLst/>
          </a:prstGeom>
          <a:noFill/>
        </p:spPr>
      </p:pic>
      <p:pic>
        <p:nvPicPr>
          <p:cNvPr id="44" name="Picture 42" descr="http://majles.marsad.tn/2014/uploads/images/Ridha%20Zghondi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67544" y="5589240"/>
            <a:ext cx="540000" cy="540000"/>
          </a:xfrm>
          <a:prstGeom prst="ellipse">
            <a:avLst/>
          </a:prstGeom>
          <a:noFill/>
        </p:spPr>
      </p:pic>
      <p:sp>
        <p:nvSpPr>
          <p:cNvPr id="45" name="ZoneTexte 44"/>
          <p:cNvSpPr txBox="1"/>
          <p:nvPr/>
        </p:nvSpPr>
        <p:spPr>
          <a:xfrm>
            <a:off x="7812360" y="5013176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بشرى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بلحاج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حميدة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236296" y="5013176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هدى سليم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444208" y="5013176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رمزي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بن فرج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652120" y="5013176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كريم الهلالي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932040" y="5013176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توفيق الجملي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211960" y="5013176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عبير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عبدلي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347864" y="5013176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رابحة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بن حسين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555776" y="5000636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عماد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الخميري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907704" y="5013176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نوفل الجمالي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971600" y="5013176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محمدالمحسن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سوداني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23528" y="5013176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وفاء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مخلوف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8100392" y="6093296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الخنساء بن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حراث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308304" y="6093296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إيمان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بن محمد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588224" y="6088559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عماد الدائمي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75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724128" y="6088559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أيمن علوي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75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4860032" y="6088559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مصطفى بن أحمد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75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067944" y="6093296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آمنة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بن حميد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75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275856" y="6088559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علي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بن سالم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75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2627784" y="6088559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لطفي علي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1763688" y="6093296"/>
            <a:ext cx="9361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هالة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عمران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115616" y="6093296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الفريخة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323528" y="6093296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رضا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الزغندي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42844" y="4143380"/>
            <a:ext cx="314327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ar-TN" sz="11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(*): هذه النسبة تتضمن نسبة الغياب المبرر</a:t>
            </a:r>
            <a:endParaRPr lang="fr-FR" sz="1100" b="1" i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28926" y="785794"/>
            <a:ext cx="598433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المالية والتخطيط والتنمية</a:t>
            </a:r>
            <a:endParaRPr lang="fr-FR" sz="32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3254" y="1500174"/>
            <a:ext cx="228460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ar-T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اجتماعات 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مشروع قانون 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جلسات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استماع</a:t>
            </a:r>
            <a:endParaRPr lang="fr-FR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1800"/>
              </a:spcBef>
              <a:spcAft>
                <a:spcPts val="1800"/>
              </a:spcAft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Forme 14"/>
          <p:cNvCxnSpPr/>
          <p:nvPr/>
        </p:nvCxnSpPr>
        <p:spPr>
          <a:xfrm rot="5400000">
            <a:off x="1850614" y="1143546"/>
            <a:ext cx="936000" cy="792000"/>
          </a:xfrm>
          <a:prstGeom prst="bentConnector3">
            <a:avLst>
              <a:gd name="adj1" fmla="val -1505"/>
            </a:avLst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53426" y="2840836"/>
            <a:ext cx="3704860" cy="123110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الحضور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72,08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الغياب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المبرر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5,84 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الغياب غير المبرر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22,08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5400000">
            <a:off x="7727652" y="2272818"/>
            <a:ext cx="1404000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409" y="2195635"/>
            <a:ext cx="4525598" cy="166199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للاجتماعات :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مدة الاجتماع :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للتأخير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س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  <a:endParaRPr lang="fr-FR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تأخير الاجتماع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59 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د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3" t="13077" r="78868" b="12057"/>
          <a:stretch/>
        </p:blipFill>
        <p:spPr bwMode="auto">
          <a:xfrm>
            <a:off x="357158" y="0"/>
            <a:ext cx="1314438" cy="15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297541" y="99932"/>
            <a:ext cx="16321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مارس 2015</a:t>
            </a:r>
            <a:endParaRPr lang="fr-FR" sz="20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1520" y="4149080"/>
            <a:ext cx="8643998" cy="257174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713025" y="4071942"/>
            <a:ext cx="200198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ar-T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حضور النواب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http://majles.marsad.tn/2014/uploads/images/Hedi_Ben%20Brah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5728" y="4365104"/>
            <a:ext cx="540000" cy="540000"/>
          </a:xfrm>
          <a:prstGeom prst="ellipse">
            <a:avLst/>
          </a:prstGeom>
          <a:noFill/>
        </p:spPr>
      </p:pic>
      <p:pic>
        <p:nvPicPr>
          <p:cNvPr id="6148" name="Picture 4" descr="http://majles.marsad.tn/2014/uploads/images/Mohamed_Ben%20Sale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4000" y="4365104"/>
            <a:ext cx="540000" cy="540000"/>
          </a:xfrm>
          <a:prstGeom prst="ellipse">
            <a:avLst/>
          </a:prstGeom>
          <a:noFill/>
        </p:spPr>
      </p:pic>
      <p:pic>
        <p:nvPicPr>
          <p:cNvPr id="6150" name="Picture 6" descr="http://majles.marsad.tn/2014/uploads/images/Slim_Besb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4080" y="4365104"/>
            <a:ext cx="540000" cy="540000"/>
          </a:xfrm>
          <a:prstGeom prst="ellipse">
            <a:avLst/>
          </a:prstGeom>
          <a:noFill/>
        </p:spPr>
      </p:pic>
      <p:pic>
        <p:nvPicPr>
          <p:cNvPr id="6152" name="Picture 8" descr="http://majles.marsad.tn/2014/uploads/images/Mohsen_Hss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1912" y="4365104"/>
            <a:ext cx="540000" cy="540000"/>
          </a:xfrm>
          <a:prstGeom prst="ellipse">
            <a:avLst/>
          </a:prstGeom>
          <a:noFill/>
        </p:spPr>
      </p:pic>
      <p:pic>
        <p:nvPicPr>
          <p:cNvPr id="6154" name="Picture 10" descr="http://majles.marsad.tn/2014/uploads/images/Mohamed%20Fadhel_Ben%20Omra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23640" y="4365104"/>
            <a:ext cx="540000" cy="540000"/>
          </a:xfrm>
          <a:prstGeom prst="ellipse">
            <a:avLst/>
          </a:prstGeom>
          <a:noFill/>
        </p:spPr>
      </p:pic>
      <p:pic>
        <p:nvPicPr>
          <p:cNvPr id="6156" name="Picture 12" descr="http://majles.marsad.tn/2014/uploads/images/Sayida_Ouniss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10232" y="4365104"/>
            <a:ext cx="540000" cy="540000"/>
          </a:xfrm>
          <a:prstGeom prst="ellipse">
            <a:avLst/>
          </a:prstGeom>
          <a:noFill/>
        </p:spPr>
      </p:pic>
      <p:pic>
        <p:nvPicPr>
          <p:cNvPr id="6158" name="Picture 14" descr="http://majles.marsad.tn/2014/uploads/images/Mongi_Rahou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31558" y="4365104"/>
            <a:ext cx="540000" cy="540000"/>
          </a:xfrm>
          <a:prstGeom prst="ellipse">
            <a:avLst/>
          </a:prstGeom>
          <a:noFill/>
        </p:spPr>
      </p:pic>
      <p:pic>
        <p:nvPicPr>
          <p:cNvPr id="6160" name="Picture 16" descr="http://majles.marsad.tn/2014/uploads/images/Hayet_Kebaie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52884" y="4365104"/>
            <a:ext cx="540000" cy="540000"/>
          </a:xfrm>
          <a:prstGeom prst="ellipse">
            <a:avLst/>
          </a:prstGeom>
          <a:noFill/>
        </p:spPr>
      </p:pic>
      <p:pic>
        <p:nvPicPr>
          <p:cNvPr id="6162" name="Picture 18" descr="http://majles.marsad.tn/2014/uploads/images/Houssem_Bounenn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74210" y="4365104"/>
            <a:ext cx="540000" cy="540000"/>
          </a:xfrm>
          <a:prstGeom prst="ellipse">
            <a:avLst/>
          </a:prstGeom>
          <a:noFill/>
        </p:spPr>
      </p:pic>
      <p:pic>
        <p:nvPicPr>
          <p:cNvPr id="6164" name="Picture 20" descr="http://majles.marsad.tn/2014/uploads/images/Olfa_Sokri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4365104"/>
            <a:ext cx="540000" cy="540000"/>
          </a:xfrm>
          <a:prstGeom prst="ellipse">
            <a:avLst/>
          </a:prstGeom>
          <a:noFill/>
        </p:spPr>
      </p:pic>
      <p:pic>
        <p:nvPicPr>
          <p:cNvPr id="6168" name="Picture 24" descr="http://majles.marsad.tn/2014/uploads/images/boujbe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4408" y="5512495"/>
            <a:ext cx="540000" cy="540000"/>
          </a:xfrm>
          <a:prstGeom prst="ellipse">
            <a:avLst/>
          </a:prstGeom>
          <a:noFill/>
        </p:spPr>
      </p:pic>
      <p:pic>
        <p:nvPicPr>
          <p:cNvPr id="6170" name="Picture 26" descr="http://majles.marsad.tn/2014/uploads/images/Mongi_Harbaou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49854" y="5512495"/>
            <a:ext cx="540000" cy="540000"/>
          </a:xfrm>
          <a:prstGeom prst="ellipse">
            <a:avLst/>
          </a:prstGeom>
          <a:noFill/>
        </p:spPr>
      </p:pic>
      <p:pic>
        <p:nvPicPr>
          <p:cNvPr id="6172" name="Picture 28" descr="http://majles.marsad.tn/2014/uploads/images/Bechir_Ben%20Amor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32240" y="5517232"/>
            <a:ext cx="540000" cy="540000"/>
          </a:xfrm>
          <a:prstGeom prst="ellipse">
            <a:avLst/>
          </a:prstGeom>
          <a:noFill/>
        </p:spPr>
      </p:pic>
      <p:pic>
        <p:nvPicPr>
          <p:cNvPr id="6174" name="Picture 30" descr="http://majles.marsad.tn/2014/uploads/images/Oussama_Al%20Saghir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35808" y="4365104"/>
            <a:ext cx="540000" cy="540000"/>
          </a:xfrm>
          <a:prstGeom prst="ellipse">
            <a:avLst/>
          </a:prstGeom>
          <a:noFill/>
        </p:spPr>
      </p:pic>
      <p:pic>
        <p:nvPicPr>
          <p:cNvPr id="6176" name="Picture 32" descr="http://majles.marsad.tn/2014/uploads/images/Sami_Fetnassi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48064" y="5517232"/>
            <a:ext cx="540000" cy="540000"/>
          </a:xfrm>
          <a:prstGeom prst="ellipse">
            <a:avLst/>
          </a:prstGeom>
          <a:noFill/>
        </p:spPr>
      </p:pic>
      <p:pic>
        <p:nvPicPr>
          <p:cNvPr id="6178" name="Picture 34" descr="http://majles.marsad.tn/2014/uploads/images/Iyad_Dahmani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55976" y="5517232"/>
            <a:ext cx="540000" cy="540000"/>
          </a:xfrm>
          <a:prstGeom prst="ellipse">
            <a:avLst/>
          </a:prstGeom>
          <a:noFill/>
        </p:spPr>
      </p:pic>
      <p:pic>
        <p:nvPicPr>
          <p:cNvPr id="6180" name="Picture 36" descr="http://majles.marsad.tn/2014/uploads/images/Hafedh_Zouari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91880" y="5517232"/>
            <a:ext cx="540000" cy="540000"/>
          </a:xfrm>
          <a:prstGeom prst="ellipse">
            <a:avLst/>
          </a:prstGeom>
          <a:noFill/>
        </p:spPr>
      </p:pic>
      <p:pic>
        <p:nvPicPr>
          <p:cNvPr id="6182" name="Picture 38" descr="http://majles.marsad.tn/2014/uploads/images/chakib%20bani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699792" y="5517232"/>
            <a:ext cx="540000" cy="540000"/>
          </a:xfrm>
          <a:prstGeom prst="ellipse">
            <a:avLst/>
          </a:prstGeom>
          <a:noFill/>
        </p:spPr>
      </p:pic>
      <p:pic>
        <p:nvPicPr>
          <p:cNvPr id="6184" name="Picture 40" descr="http://majles.marsad.tn/2014/uploads/images/Fathi_Chamkhi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79712" y="5517232"/>
            <a:ext cx="540000" cy="540000"/>
          </a:xfrm>
          <a:prstGeom prst="ellipse">
            <a:avLst/>
          </a:prstGeom>
          <a:noFill/>
        </p:spPr>
      </p:pic>
      <p:pic>
        <p:nvPicPr>
          <p:cNvPr id="6186" name="Picture 42" descr="http://majles.marsad.tn/2014/uploads/images/Zouhair%20Maghzaoui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187624" y="5517232"/>
            <a:ext cx="540000" cy="540000"/>
          </a:xfrm>
          <a:prstGeom prst="ellipse">
            <a:avLst/>
          </a:prstGeom>
          <a:noFill/>
        </p:spPr>
      </p:pic>
      <p:pic>
        <p:nvPicPr>
          <p:cNvPr id="6188" name="Picture 44" descr="http://majles.marsad.tn/2014/uploads/images/Ons%20Hattab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95536" y="5517232"/>
            <a:ext cx="540000" cy="540000"/>
          </a:xfrm>
          <a:prstGeom prst="ellipse">
            <a:avLst/>
          </a:prstGeom>
          <a:noFill/>
        </p:spPr>
      </p:pic>
      <p:sp>
        <p:nvSpPr>
          <p:cNvPr id="35" name="ZoneTexte 34"/>
          <p:cNvSpPr txBox="1"/>
          <p:nvPr/>
        </p:nvSpPr>
        <p:spPr>
          <a:xfrm>
            <a:off x="8100392" y="4869160"/>
            <a:ext cx="899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سليم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بسباس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380312" y="4869160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بن سالم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516216" y="4869160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محسن حسن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724128" y="4869160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أسامة الصغير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860032" y="4869160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الهادي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بن ابراهم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923928" y="4869160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الفاضل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بن عمران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275856" y="4869160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السيدة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الونيسي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500298" y="4869160"/>
            <a:ext cx="9195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منجي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الرحوي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907704" y="4869160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حياة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كبير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85,7%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043608" y="4869160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حسام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بونني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85,7%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51520" y="4869160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ألفة السكري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85,7%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8172400" y="6088559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مريم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بوجبل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85,7%</a:t>
            </a:r>
          </a:p>
          <a:p>
            <a:pPr algn="ctr"/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308304" y="6088559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المنجي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حرباوي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85,7%</a:t>
            </a:r>
          </a:p>
          <a:p>
            <a:pPr algn="ctr"/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572264" y="6072206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البشير بن عمر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85,7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004048" y="6088559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سامي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الفطناسي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71,4%</a:t>
            </a:r>
          </a:p>
          <a:p>
            <a:pPr algn="ctr"/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211960" y="6093296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إياد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الدهماني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57,1%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419872" y="6093296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حافظ الزواري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57,1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r>
              <a:rPr lang="ar-SA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627784" y="6093296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شكيب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باني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42,9%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907704" y="6093296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فتحي شامخي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42,9%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043608" y="6088559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زهير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المغزاوي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42,9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23528" y="6093296"/>
            <a:ext cx="93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أنس حطاب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14,3%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5868144" y="6088559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علي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العريض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71,4%</a:t>
            </a:r>
            <a:endParaRPr lang="fr-FR" sz="11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 descr="http://majles.marsad.tn/2014/uploads/images/Ali_Laraiedh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940152" y="5517232"/>
            <a:ext cx="540000" cy="540000"/>
          </a:xfrm>
          <a:prstGeom prst="ellipse">
            <a:avLst/>
          </a:prstGeom>
          <a:noFill/>
        </p:spPr>
      </p:pic>
      <p:sp>
        <p:nvSpPr>
          <p:cNvPr id="58" name="Rectangle 57"/>
          <p:cNvSpPr/>
          <p:nvPr/>
        </p:nvSpPr>
        <p:spPr>
          <a:xfrm>
            <a:off x="142844" y="4143380"/>
            <a:ext cx="314327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ar-TN" sz="11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(*): هذه النسبة تتضمن نسبة الغياب المبرر</a:t>
            </a:r>
            <a:endParaRPr lang="fr-FR" sz="1100" b="1" i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0232" y="785794"/>
            <a:ext cx="701666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الفلاحة والأمن الغذائي والتجارة والخدمات ذات الصلة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3254" y="1500174"/>
            <a:ext cx="2284600" cy="54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ar-T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اجتماعات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مشاريع قوانين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جلسات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استماع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1800"/>
              </a:spcBef>
              <a:spcAft>
                <a:spcPts val="1800"/>
              </a:spcAft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13964" y="2786058"/>
            <a:ext cx="3844322" cy="123110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الحضور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%75,57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الغياب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المبرر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0,57 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الغياب غير المبرر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fr-FR" sz="1600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23,86 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5400000">
            <a:off x="7458446" y="2003612"/>
            <a:ext cx="1404000" cy="540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7840" y="2195635"/>
            <a:ext cx="4525598" cy="169277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للاجتماعات :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مدة الاجتماع: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للتأخير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س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 د</a:t>
            </a:r>
            <a:endParaRPr lang="fr-FR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تأخير الاجتماع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53 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د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3" t="13077" r="78868" b="12057"/>
          <a:stretch/>
        </p:blipFill>
        <p:spPr bwMode="auto">
          <a:xfrm>
            <a:off x="357158" y="0"/>
            <a:ext cx="1314438" cy="15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297541" y="99932"/>
            <a:ext cx="16321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مارس 2015</a:t>
            </a:r>
            <a:endParaRPr lang="fr-FR" sz="20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 rot="5400000">
            <a:off x="1698899" y="1289714"/>
            <a:ext cx="756000" cy="540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5720" y="4077072"/>
            <a:ext cx="8643998" cy="26380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http://majles.marsad.tn/2014/uploads/images/Hedi_Sou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3891" y="4365104"/>
            <a:ext cx="540000" cy="540000"/>
          </a:xfrm>
          <a:prstGeom prst="rect">
            <a:avLst/>
          </a:prstGeom>
          <a:noFill/>
        </p:spPr>
      </p:pic>
      <p:pic>
        <p:nvPicPr>
          <p:cNvPr id="39" name="Picture 4" descr="http://majles.marsad.tn/2014/uploads/images/Mohamed%20Hedi_Gueddi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4365104"/>
            <a:ext cx="540000" cy="540000"/>
          </a:xfrm>
          <a:prstGeom prst="ellipse">
            <a:avLst/>
          </a:prstGeom>
          <a:noFill/>
        </p:spPr>
      </p:pic>
      <p:pic>
        <p:nvPicPr>
          <p:cNvPr id="40" name="Picture 6" descr="http://majles.marsad.tn/2014/uploads/images/Salem_Hamd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9400" y="4365104"/>
            <a:ext cx="540000" cy="540000"/>
          </a:xfrm>
          <a:prstGeom prst="ellipse">
            <a:avLst/>
          </a:prstGeom>
          <a:noFill/>
        </p:spPr>
      </p:pic>
      <p:pic>
        <p:nvPicPr>
          <p:cNvPr id="41" name="Picture 8" descr="http://majles.marsad.tn/2014/uploads/images/Hssine_Yahyaou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4909" y="4365104"/>
            <a:ext cx="540000" cy="540000"/>
          </a:xfrm>
          <a:prstGeom prst="ellipse">
            <a:avLst/>
          </a:prstGeom>
          <a:noFill/>
        </p:spPr>
      </p:pic>
      <p:pic>
        <p:nvPicPr>
          <p:cNvPr id="42" name="Picture 10" descr="http://majles.marsad.tn/2014/uploads/images/Ben%20Dhifalla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2418" y="4403958"/>
            <a:ext cx="648000" cy="545760"/>
          </a:xfrm>
          <a:prstGeom prst="ellipse">
            <a:avLst/>
          </a:prstGeom>
          <a:noFill/>
        </p:spPr>
      </p:pic>
      <p:pic>
        <p:nvPicPr>
          <p:cNvPr id="43" name="Picture 14" descr="http://majles.marsad.tn/2014/uploads/images/Ikram_Moula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47927" y="4365104"/>
            <a:ext cx="540000" cy="540000"/>
          </a:xfrm>
          <a:prstGeom prst="ellipse">
            <a:avLst/>
          </a:prstGeom>
          <a:noFill/>
        </p:spPr>
      </p:pic>
      <p:pic>
        <p:nvPicPr>
          <p:cNvPr id="44" name="Picture 16" descr="http://majles.marsad.tn/2014/uploads/images/Ammar_Amroussi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13436" y="4365104"/>
            <a:ext cx="540000" cy="540000"/>
          </a:xfrm>
          <a:prstGeom prst="ellipse">
            <a:avLst/>
          </a:prstGeom>
          <a:noFill/>
        </p:spPr>
      </p:pic>
      <p:pic>
        <p:nvPicPr>
          <p:cNvPr id="45" name="Picture 18" descr="http://majles.marsad.tn/2014/uploads/images/Kahr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30867" y="4373654"/>
            <a:ext cx="588078" cy="576064"/>
          </a:xfrm>
          <a:prstGeom prst="ellipse">
            <a:avLst/>
          </a:prstGeom>
          <a:noFill/>
        </p:spPr>
      </p:pic>
      <p:pic>
        <p:nvPicPr>
          <p:cNvPr id="46" name="Picture 20" descr="http://majles.marsad.tn/2014/uploads/images/Mahbouba_Ben%20Dhifallah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96376" y="4365104"/>
            <a:ext cx="540000" cy="540000"/>
          </a:xfrm>
          <a:prstGeom prst="ellipse">
            <a:avLst/>
          </a:prstGeom>
          <a:noFill/>
        </p:spPr>
      </p:pic>
      <p:pic>
        <p:nvPicPr>
          <p:cNvPr id="47" name="Picture 22" descr="http://majles.marsad.tn/2014/uploads/images/Ibrahim_Ben%20Sai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61885" y="4365104"/>
            <a:ext cx="540000" cy="540000"/>
          </a:xfrm>
          <a:prstGeom prst="ellipse">
            <a:avLst/>
          </a:prstGeom>
          <a:noFill/>
        </p:spPr>
      </p:pic>
      <p:pic>
        <p:nvPicPr>
          <p:cNvPr id="48" name="Picture 24" descr="http://majles.marsad.tn/2014/uploads/images/Zouheir_Rajbi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11930" y="5449439"/>
            <a:ext cx="540000" cy="540000"/>
          </a:xfrm>
          <a:prstGeom prst="ellipse">
            <a:avLst/>
          </a:prstGeom>
          <a:noFill/>
        </p:spPr>
      </p:pic>
      <p:pic>
        <p:nvPicPr>
          <p:cNvPr id="49" name="Picture 26" descr="http://majles.marsad.tn/2014/uploads/images/Faycel_Tebini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54694" y="5445224"/>
            <a:ext cx="540000" cy="540000"/>
          </a:xfrm>
          <a:prstGeom prst="ellipse">
            <a:avLst/>
          </a:prstGeom>
          <a:noFill/>
        </p:spPr>
      </p:pic>
      <p:pic>
        <p:nvPicPr>
          <p:cNvPr id="50" name="Picture 28" descr="http://majles.marsad.tn/2014/uploads/images/Safia_Khalf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97456" y="5445224"/>
            <a:ext cx="540000" cy="540000"/>
          </a:xfrm>
          <a:prstGeom prst="ellipse">
            <a:avLst/>
          </a:prstGeom>
          <a:noFill/>
        </p:spPr>
      </p:pic>
      <p:pic>
        <p:nvPicPr>
          <p:cNvPr id="51" name="Picture 30" descr="http://majles.marsad.tn/2014/uploads/images/Mohamed%20Ali_Bedoui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40218" y="5445224"/>
            <a:ext cx="540000" cy="540000"/>
          </a:xfrm>
          <a:prstGeom prst="ellipse">
            <a:avLst/>
          </a:prstGeom>
          <a:noFill/>
        </p:spPr>
      </p:pic>
      <p:pic>
        <p:nvPicPr>
          <p:cNvPr id="52" name="Picture 32" descr="http://majles.marsad.tn/2014/uploads/images/Haykel_Belgacem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82980" y="5445224"/>
            <a:ext cx="540000" cy="540000"/>
          </a:xfrm>
          <a:prstGeom prst="ellipse">
            <a:avLst/>
          </a:prstGeom>
          <a:noFill/>
        </p:spPr>
      </p:pic>
      <p:pic>
        <p:nvPicPr>
          <p:cNvPr id="53" name="Picture 34" descr="http://majles.marsad.tn/2014/uploads/images/Mohamed%20Anouar_Adhar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25742" y="5445224"/>
            <a:ext cx="540000" cy="540000"/>
          </a:xfrm>
          <a:prstGeom prst="ellipse">
            <a:avLst/>
          </a:prstGeom>
          <a:noFill/>
        </p:spPr>
      </p:pic>
      <p:pic>
        <p:nvPicPr>
          <p:cNvPr id="54" name="Picture 36" descr="http://majles.marsad.tn/2014/uploads/images/Abdennaceur_Chouikh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68504" y="5445224"/>
            <a:ext cx="540000" cy="540000"/>
          </a:xfrm>
          <a:prstGeom prst="ellipse">
            <a:avLst/>
          </a:prstGeom>
          <a:noFill/>
        </p:spPr>
      </p:pic>
      <p:pic>
        <p:nvPicPr>
          <p:cNvPr id="55" name="Picture 38" descr="http://majles.marsad.tn/2014/uploads/images/Amal_Souid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11266" y="5445224"/>
            <a:ext cx="540000" cy="540000"/>
          </a:xfrm>
          <a:prstGeom prst="ellipse">
            <a:avLst/>
          </a:prstGeom>
          <a:noFill/>
        </p:spPr>
      </p:pic>
      <p:pic>
        <p:nvPicPr>
          <p:cNvPr id="56" name="Picture 40" descr="http://majles.marsad.tn/2014/uploads/images/Zohra_Idriss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54028" y="5445224"/>
            <a:ext cx="540000" cy="540000"/>
          </a:xfrm>
          <a:prstGeom prst="ellipse">
            <a:avLst/>
          </a:prstGeom>
          <a:noFill/>
        </p:spPr>
      </p:pic>
      <p:pic>
        <p:nvPicPr>
          <p:cNvPr id="57" name="Picture 42" descr="http://majles.marsad.tn/2014/uploads/images/Belgacem_Dkhili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96790" y="5445224"/>
            <a:ext cx="540000" cy="540000"/>
          </a:xfrm>
          <a:prstGeom prst="ellipse">
            <a:avLst/>
          </a:prstGeom>
          <a:noFill/>
        </p:spPr>
      </p:pic>
      <p:pic>
        <p:nvPicPr>
          <p:cNvPr id="58" name="Picture 44" descr="http://majles.marsad.tn/2014/uploads/images/Abdelaziz_Kotti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9552" y="5445224"/>
            <a:ext cx="540000" cy="540000"/>
          </a:xfrm>
          <a:prstGeom prst="ellipse">
            <a:avLst/>
          </a:prstGeom>
          <a:noFill/>
        </p:spPr>
      </p:pic>
      <p:pic>
        <p:nvPicPr>
          <p:cNvPr id="59" name="Picture 46" descr="http://majles.marsad.tn/2014/uploads/images/Mohamed_Saidane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27394" y="4365104"/>
            <a:ext cx="540000" cy="540000"/>
          </a:xfrm>
          <a:prstGeom prst="ellipse">
            <a:avLst/>
          </a:prstGeom>
          <a:noFill/>
        </p:spPr>
      </p:pic>
      <p:sp>
        <p:nvSpPr>
          <p:cNvPr id="60" name="Rectangle 59"/>
          <p:cNvSpPr/>
          <p:nvPr/>
        </p:nvSpPr>
        <p:spPr>
          <a:xfrm>
            <a:off x="3707904" y="4005064"/>
            <a:ext cx="200198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ar-T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حضور النواب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768282" y="4877710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الهادي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قديش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7120210" y="4877710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الهادي صولة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400130" y="4877710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سالم حامدي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680050" y="4877710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الحسين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اليحياوي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87,5%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743946" y="4877710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عبدالقادر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بنضيف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الله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87,5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167882" y="4877710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إكرام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مولاهي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87,5%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3375794" y="4877710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عمار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عمروسيه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87,5%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2655714" y="4877710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محمود قاهري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87,5%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719610" y="4877710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محبوبة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بن ضيف الله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87,5%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071538" y="4877710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ابراهيم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بن سعيد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87,5%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351458" y="4877710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ابراهيم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بن سعيد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87,5%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7956376" y="5949280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الزهير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الرجبي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87,5%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7236296" y="5949280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فيصل تبيني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62,5%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6444208" y="5949280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صافية خلفي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62,5%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580112" y="5949280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علي البدوي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62,5%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4932040" y="5949280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هيكل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بلقاسم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62,5%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4139952" y="5949280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انور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العذار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62,5%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3275856" y="5949280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عبد الناصر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شويخ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62,5%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2555776" y="5949280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أمل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سويد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62,5%</a:t>
            </a:r>
          </a:p>
          <a:p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907704" y="5949280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الزهرة ادريس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62,5%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187624" y="5949280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بلقاسم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دخيلي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37,5%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323528" y="5949280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عبد العزيز القطي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37,5%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85720" y="4071942"/>
            <a:ext cx="314327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ar-TN" sz="11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(*): هذه النسبة تتضمن نسبة الغياب المبرر</a:t>
            </a:r>
            <a:endParaRPr lang="fr-FR" sz="1100" b="1" i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0232" y="785794"/>
            <a:ext cx="707116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الصناعة والطاقة والثروات الطبيعية والبنية الأساسية والبيئة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3254" y="1500174"/>
            <a:ext cx="217719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ar-T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اجتماعات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مشاريع قوانين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جلسة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استماع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1800"/>
              </a:spcBef>
              <a:spcAft>
                <a:spcPts val="1800"/>
              </a:spcAft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20072" y="2852936"/>
            <a:ext cx="3634328" cy="123110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الحضور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%87,88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الغياب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المبرر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10,61 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الغياب غير المبرر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fr-FR" sz="16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1,52 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5400000">
            <a:off x="7727652" y="2272818"/>
            <a:ext cx="1404000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21952" y="2195635"/>
            <a:ext cx="4592924" cy="166199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للاجتماعات :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مدة الاجتماع :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للتأخير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س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  <a:endParaRPr lang="fr-FR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تأخير الاجتماع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27  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د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3" t="13077" r="78868" b="12057"/>
          <a:stretch/>
        </p:blipFill>
        <p:spPr bwMode="auto">
          <a:xfrm>
            <a:off x="357158" y="0"/>
            <a:ext cx="1314438" cy="15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297541" y="99932"/>
            <a:ext cx="16321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مارس 2015</a:t>
            </a:r>
            <a:endParaRPr lang="fr-FR" sz="20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 rot="5400000">
            <a:off x="2265968" y="1692884"/>
            <a:ext cx="756000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9512" y="4149080"/>
            <a:ext cx="8750206" cy="25922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رضا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707904" y="4077072"/>
            <a:ext cx="200198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ar-T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حضور النواب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" name="Picture 2" descr="http://majles.marsad.tn/2014/uploads/images/Ameur_Laraied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437112"/>
            <a:ext cx="540000" cy="540000"/>
          </a:xfrm>
          <a:prstGeom prst="ellipse">
            <a:avLst/>
          </a:prstGeom>
          <a:noFill/>
        </p:spPr>
      </p:pic>
      <p:pic>
        <p:nvPicPr>
          <p:cNvPr id="37" name="Picture 4" descr="http://majles.marsad.tn/2014/uploads/images/Moncef_Sellam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437112"/>
            <a:ext cx="540000" cy="540000"/>
          </a:xfrm>
          <a:prstGeom prst="ellipse">
            <a:avLst/>
          </a:prstGeom>
          <a:noFill/>
        </p:spPr>
      </p:pic>
      <p:pic>
        <p:nvPicPr>
          <p:cNvPr id="38" name="Picture 6" descr="http://majles.marsad.tn/2014/uploads/images/Taieb_Medn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437112"/>
            <a:ext cx="540000" cy="540000"/>
          </a:xfrm>
          <a:prstGeom prst="ellipse">
            <a:avLst/>
          </a:prstGeom>
          <a:noFill/>
        </p:spPr>
      </p:pic>
      <p:pic>
        <p:nvPicPr>
          <p:cNvPr id="39" name="Picture 10" descr="http://majles.marsad.tn/2014/uploads/images/Dorra_Yaacoub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7109" y="5589240"/>
            <a:ext cx="540000" cy="540000"/>
          </a:xfrm>
          <a:prstGeom prst="ellipse">
            <a:avLst/>
          </a:prstGeom>
          <a:noFill/>
        </p:spPr>
      </p:pic>
      <p:pic>
        <p:nvPicPr>
          <p:cNvPr id="40" name="Picture 12" descr="http://majles.marsad.tn/2014/uploads/images/Leila_Ouled%20Al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0684" y="5589240"/>
            <a:ext cx="540000" cy="540000"/>
          </a:xfrm>
          <a:prstGeom prst="ellipse">
            <a:avLst/>
          </a:prstGeom>
          <a:noFill/>
        </p:spPr>
      </p:pic>
      <p:pic>
        <p:nvPicPr>
          <p:cNvPr id="41" name="Picture 14" descr="http://majles.marsad.tn/2014/uploads/images/Sofien_Toub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589240"/>
            <a:ext cx="540000" cy="540000"/>
          </a:xfrm>
          <a:prstGeom prst="ellipse">
            <a:avLst/>
          </a:prstGeom>
          <a:noFill/>
        </p:spPr>
      </p:pic>
      <p:pic>
        <p:nvPicPr>
          <p:cNvPr id="42" name="Picture 16" descr="http://majles.marsad.tn/2014/uploads/images/Ismail_Ben%20Mahmou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57399" y="5589240"/>
            <a:ext cx="540000" cy="540000"/>
          </a:xfrm>
          <a:prstGeom prst="ellipse">
            <a:avLst/>
          </a:prstGeom>
          <a:noFill/>
        </p:spPr>
      </p:pic>
      <p:pic>
        <p:nvPicPr>
          <p:cNvPr id="43" name="Picture 18" descr="http://majles.marsad.tn/2014/uploads/images/Issam_Matouss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5589240"/>
            <a:ext cx="540000" cy="540000"/>
          </a:xfrm>
          <a:prstGeom prst="ellipse">
            <a:avLst/>
          </a:prstGeom>
          <a:noFill/>
        </p:spPr>
      </p:pic>
      <p:pic>
        <p:nvPicPr>
          <p:cNvPr id="44" name="Picture 20" descr="http://majles.marsad.tn/2014/uploads/images/Faycel_Khelif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94114" y="5589240"/>
            <a:ext cx="540000" cy="540000"/>
          </a:xfrm>
          <a:prstGeom prst="ellipse">
            <a:avLst/>
          </a:prstGeom>
          <a:noFill/>
        </p:spPr>
      </p:pic>
      <p:pic>
        <p:nvPicPr>
          <p:cNvPr id="45" name="Picture 22" descr="http://majles.marsad.tn/2014/uploads/images/Houda_Tekay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72300" y="4437112"/>
            <a:ext cx="540000" cy="540000"/>
          </a:xfrm>
          <a:prstGeom prst="ellipse">
            <a:avLst/>
          </a:prstGeom>
          <a:noFill/>
        </p:spPr>
      </p:pic>
      <p:pic>
        <p:nvPicPr>
          <p:cNvPr id="46" name="Picture 24" descr="http://majles.marsad.tn/2014/uploads/images/Mohamed%20Nejib_Torjman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8384" y="4437112"/>
            <a:ext cx="540000" cy="540000"/>
          </a:xfrm>
          <a:prstGeom prst="ellipse">
            <a:avLst/>
          </a:prstGeom>
          <a:noFill/>
        </p:spPr>
      </p:pic>
      <p:pic>
        <p:nvPicPr>
          <p:cNvPr id="47" name="Picture 26" descr="http://majles.marsad.tn/2014/uploads/images/Chahida_Fraj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47964" y="4437112"/>
            <a:ext cx="540000" cy="540000"/>
          </a:xfrm>
          <a:prstGeom prst="ellipse">
            <a:avLst/>
          </a:prstGeom>
          <a:noFill/>
        </p:spPr>
      </p:pic>
      <p:pic>
        <p:nvPicPr>
          <p:cNvPr id="48" name="Picture 28" descr="http://majles.marsad.tn/2014/uploads/images/Walid_Banneni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04048" y="4437112"/>
            <a:ext cx="540000" cy="540000"/>
          </a:xfrm>
          <a:prstGeom prst="ellipse">
            <a:avLst/>
          </a:prstGeom>
          <a:noFill/>
        </p:spPr>
      </p:pic>
      <p:pic>
        <p:nvPicPr>
          <p:cNvPr id="49" name="Picture 30" descr="http://majles.marsad.tn/2014/uploads/images/Mohamed_Zri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7544" y="4437112"/>
            <a:ext cx="540000" cy="540000"/>
          </a:xfrm>
          <a:prstGeom prst="ellipse">
            <a:avLst/>
          </a:prstGeom>
          <a:noFill/>
        </p:spPr>
      </p:pic>
      <p:pic>
        <p:nvPicPr>
          <p:cNvPr id="50" name="Picture 32" descr="http://majles.marsad.tn/2014/uploads/images/Badreddine_Abdelkefi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60132" y="4437112"/>
            <a:ext cx="540000" cy="540000"/>
          </a:xfrm>
          <a:prstGeom prst="ellipse">
            <a:avLst/>
          </a:prstGeom>
          <a:noFill/>
        </p:spPr>
      </p:pic>
      <p:pic>
        <p:nvPicPr>
          <p:cNvPr id="51" name="Picture 34" descr="http://majles.marsad.tn/2014/uploads/images/Ali_Belakhoua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35796" y="4437112"/>
            <a:ext cx="540000" cy="540000"/>
          </a:xfrm>
          <a:prstGeom prst="ellipse">
            <a:avLst/>
          </a:prstGeom>
          <a:noFill/>
        </p:spPr>
      </p:pic>
      <p:pic>
        <p:nvPicPr>
          <p:cNvPr id="52" name="Picture 36" descr="http://majles.marsad.tn/2014/uploads/images/Mohamed%20Lakhdhar_Lajili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23628" y="4437112"/>
            <a:ext cx="540000" cy="540000"/>
          </a:xfrm>
          <a:prstGeom prst="ellipse">
            <a:avLst/>
          </a:prstGeom>
          <a:noFill/>
        </p:spPr>
      </p:pic>
      <p:pic>
        <p:nvPicPr>
          <p:cNvPr id="53" name="Picture 38" descr="http://majles.marsad.tn/2014/uploads/images/Samia_Abbou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573824" y="5589240"/>
            <a:ext cx="540000" cy="540000"/>
          </a:xfrm>
          <a:prstGeom prst="ellipse">
            <a:avLst/>
          </a:prstGeom>
          <a:noFill/>
        </p:spPr>
      </p:pic>
      <p:pic>
        <p:nvPicPr>
          <p:cNvPr id="54" name="Picture 40" descr="http://majles.marsad.tn/2014/uploads/images/Zied_Lakhdhar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810539" y="5589240"/>
            <a:ext cx="540000" cy="540000"/>
          </a:xfrm>
          <a:prstGeom prst="ellipse">
            <a:avLst/>
          </a:prstGeom>
          <a:noFill/>
        </p:spPr>
      </p:pic>
      <p:pic>
        <p:nvPicPr>
          <p:cNvPr id="55" name="Picture 42" descr="http://majles.marsad.tn/2014/uploads/images/Riadh_Mouakhar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047254" y="5589240"/>
            <a:ext cx="540000" cy="540000"/>
          </a:xfrm>
          <a:prstGeom prst="ellipse">
            <a:avLst/>
          </a:prstGeom>
          <a:noFill/>
        </p:spPr>
      </p:pic>
      <p:pic>
        <p:nvPicPr>
          <p:cNvPr id="56" name="Picture 44" descr="http://majles.marsad.tn/2014/uploads/images/Adnane_Hajji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283969" y="5589240"/>
            <a:ext cx="540000" cy="540000"/>
          </a:xfrm>
          <a:prstGeom prst="ellipse">
            <a:avLst/>
          </a:prstGeom>
          <a:noFill/>
        </p:spPr>
      </p:pic>
      <p:pic>
        <p:nvPicPr>
          <p:cNvPr id="57" name="Picture 46" descr="http://majles.marsad.tn/2014/uploads/images/Jamila_Jouini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100392" y="5589240"/>
            <a:ext cx="540000" cy="540000"/>
          </a:xfrm>
          <a:prstGeom prst="ellipse">
            <a:avLst/>
          </a:prstGeom>
          <a:noFill/>
        </p:spPr>
      </p:pic>
      <p:sp>
        <p:nvSpPr>
          <p:cNvPr id="58" name="ZoneTexte 57"/>
          <p:cNvSpPr txBox="1"/>
          <p:nvPr/>
        </p:nvSpPr>
        <p:spPr>
          <a:xfrm>
            <a:off x="7786710" y="4941168"/>
            <a:ext cx="11777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نجيب ترجمان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7164288" y="4941168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هدى تقية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6444208" y="4941168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المنصف السلامي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652120" y="4941168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بدرالدين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عبدالكافي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860032" y="4941168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الوليد البناني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4067944" y="4941168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شهيدة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فرج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3347864" y="4941168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الطيب المدني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2627784" y="4941168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علي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بالاخوة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1835696" y="4941168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عامر العريض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043608" y="4941168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محمدالأخضر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العجيلي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79512" y="4941168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زريق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7956376" y="6093296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جميلة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الجويني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7020272" y="6093296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درة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يعقوبي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429388" y="6093296"/>
            <a:ext cx="8572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سامية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عبو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724128" y="6093296"/>
            <a:ext cx="848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زياد الأخضر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4932040" y="6093296"/>
            <a:ext cx="8544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رياض المؤخر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4139952" y="6093296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عدنان حاجي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3275856" y="6093296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ليلى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أولاد علي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2411760" y="6093296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اسماعيل محمود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بن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1835696" y="6093296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فيصل خليفة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043608" y="6093296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عصام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الماطوسي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83,3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251520" y="6093296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سفيان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طوبال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83,3</a:t>
            </a:r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%(*)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42844" y="4143380"/>
            <a:ext cx="314327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ar-TN" sz="11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(*): هذه النسبة تتضمن نسبة الغياب المبرر</a:t>
            </a:r>
            <a:endParaRPr lang="fr-FR" sz="1100" b="1" i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4546" y="785794"/>
            <a:ext cx="675697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لجنة الشباب والشّؤون الثقافية </a:t>
            </a:r>
            <a:r>
              <a:rPr lang="ar-TN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التربية والبحث العلمي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3254" y="1500174"/>
            <a:ext cx="230383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ar-T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اجتماعات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مشاريع قوانين</a:t>
            </a:r>
            <a:endParaRPr lang="fr-FR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جلسات</a:t>
            </a:r>
            <a:r>
              <a:rPr lang="fr-FR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استماع</a:t>
            </a:r>
            <a:endParaRPr lang="fr-FR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>
              <a:spcBef>
                <a:spcPts val="1800"/>
              </a:spcBef>
              <a:spcAft>
                <a:spcPts val="1800"/>
              </a:spcAft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8064" y="2852936"/>
            <a:ext cx="3704860" cy="123110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الحضور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%72,73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الغياب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المبرر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 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نسبة الغياب غير المبرر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fr-FR" sz="16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27,27</a:t>
            </a:r>
            <a:endParaRPr lang="fr-FR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5400000">
            <a:off x="7727652" y="2272818"/>
            <a:ext cx="1404000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3885" y="2195635"/>
            <a:ext cx="4378122" cy="166199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للاجتماعات :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مدة الاجتماع: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 </a:t>
            </a:r>
            <a:r>
              <a:rPr lang="ar-TN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د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المدة الجملية للتأخير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س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 د</a:t>
            </a:r>
            <a:endParaRPr lang="fr-FR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معدل تأخير الاجتماع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TN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 </a:t>
            </a:r>
            <a:r>
              <a:rPr lang="ar-TN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د</a:t>
            </a:r>
            <a:r>
              <a:rPr lang="fr-F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endParaRPr lang="ar-TN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3" t="13077" r="78868" b="12057"/>
          <a:stretch/>
        </p:blipFill>
        <p:spPr bwMode="auto">
          <a:xfrm>
            <a:off x="357158" y="0"/>
            <a:ext cx="1314438" cy="15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297541" y="99932"/>
            <a:ext cx="16321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TN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مارس 2015</a:t>
            </a:r>
            <a:endParaRPr lang="fr-FR" sz="20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 rot="5400000">
            <a:off x="2265968" y="1692884"/>
            <a:ext cx="756000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23528" y="4149080"/>
            <a:ext cx="8643998" cy="257174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http://majles.marsad.tn/2014/uploads/images/Kahlo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9074" y="4437112"/>
            <a:ext cx="758823" cy="576064"/>
          </a:xfrm>
          <a:prstGeom prst="ellipse">
            <a:avLst/>
          </a:prstGeom>
          <a:noFill/>
        </p:spPr>
      </p:pic>
      <p:pic>
        <p:nvPicPr>
          <p:cNvPr id="32" name="Picture 4" descr="http://majles.marsad.tn/2014/uploads/images/Tarek_Barra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4437112"/>
            <a:ext cx="540000" cy="540000"/>
          </a:xfrm>
          <a:prstGeom prst="ellipse">
            <a:avLst/>
          </a:prstGeom>
          <a:noFill/>
        </p:spPr>
      </p:pic>
      <p:pic>
        <p:nvPicPr>
          <p:cNvPr id="37" name="Picture 6" descr="http://majles.marsad.tn/2014/uploads/images/Leila_Hamroun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4788" y="4437112"/>
            <a:ext cx="540000" cy="540000"/>
          </a:xfrm>
          <a:prstGeom prst="ellipse">
            <a:avLst/>
          </a:prstGeom>
          <a:noFill/>
        </p:spPr>
      </p:pic>
      <p:pic>
        <p:nvPicPr>
          <p:cNvPr id="38" name="Picture 8" descr="http://majles.marsad.tn/2014/uploads/images/Ali_Bennou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0602" y="4437112"/>
            <a:ext cx="540000" cy="540000"/>
          </a:xfrm>
          <a:prstGeom prst="ellipse">
            <a:avLst/>
          </a:prstGeom>
          <a:noFill/>
        </p:spPr>
      </p:pic>
      <p:pic>
        <p:nvPicPr>
          <p:cNvPr id="39" name="Picture 10" descr="http://majles.marsad.tn/2014/uploads/images/Leila_Oueslat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98492" y="4437112"/>
            <a:ext cx="540000" cy="540000"/>
          </a:xfrm>
          <a:prstGeom prst="ellipse">
            <a:avLst/>
          </a:prstGeom>
          <a:noFill/>
        </p:spPr>
      </p:pic>
      <p:pic>
        <p:nvPicPr>
          <p:cNvPr id="40" name="Picture 12" descr="http://majles.marsad.tn/2014/uploads/images/Kamel%20Harragh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3711" y="4437112"/>
            <a:ext cx="535263" cy="540000"/>
          </a:xfrm>
          <a:prstGeom prst="ellipse">
            <a:avLst/>
          </a:prstGeom>
          <a:noFill/>
        </p:spPr>
      </p:pic>
      <p:pic>
        <p:nvPicPr>
          <p:cNvPr id="41" name="Picture 14" descr="http://majles.marsad.tn/2014/uploads/images/Naceur%20Channouf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50120" y="4437112"/>
            <a:ext cx="537326" cy="540000"/>
          </a:xfrm>
          <a:prstGeom prst="ellipse">
            <a:avLst/>
          </a:prstGeom>
          <a:noFill/>
        </p:spPr>
      </p:pic>
      <p:pic>
        <p:nvPicPr>
          <p:cNvPr id="42" name="Picture 16" descr="http://majles.marsad.tn/2014/uploads/images/Imed_Ouled%20Jebri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74306" y="4437112"/>
            <a:ext cx="540000" cy="540000"/>
          </a:xfrm>
          <a:prstGeom prst="ellipse">
            <a:avLst/>
          </a:prstGeom>
          <a:noFill/>
        </p:spPr>
      </p:pic>
      <p:pic>
        <p:nvPicPr>
          <p:cNvPr id="43" name="Picture 18" descr="http://majles.marsad.tn/2014/uploads/images/Sana_Salh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23260" y="4437112"/>
            <a:ext cx="540000" cy="540000"/>
          </a:xfrm>
          <a:prstGeom prst="ellipse">
            <a:avLst/>
          </a:prstGeom>
          <a:noFill/>
        </p:spPr>
      </p:pic>
      <p:pic>
        <p:nvPicPr>
          <p:cNvPr id="44" name="Picture 20" descr="http://majles.marsad.tn/2014/uploads/images/Lajmi_Lourimi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2678" y="4437112"/>
            <a:ext cx="540000" cy="540000"/>
          </a:xfrm>
          <a:prstGeom prst="ellipse">
            <a:avLst/>
          </a:prstGeom>
          <a:noFill/>
        </p:spPr>
      </p:pic>
      <p:pic>
        <p:nvPicPr>
          <p:cNvPr id="45" name="Picture 22" descr="http://majles.marsad.tn/2014/uploads/images/Leila_Zahaf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6864" y="4437112"/>
            <a:ext cx="540000" cy="540000"/>
          </a:xfrm>
          <a:prstGeom prst="ellipse">
            <a:avLst/>
          </a:prstGeom>
          <a:noFill/>
        </p:spPr>
      </p:pic>
      <p:pic>
        <p:nvPicPr>
          <p:cNvPr id="46" name="Picture 24" descr="http://majles.marsad.tn/2014/uploads/images/Fatma_Msedd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37740" y="5577840"/>
            <a:ext cx="540000" cy="540000"/>
          </a:xfrm>
          <a:prstGeom prst="ellipse">
            <a:avLst/>
          </a:prstGeom>
          <a:noFill/>
        </p:spPr>
      </p:pic>
      <p:pic>
        <p:nvPicPr>
          <p:cNvPr id="47" name="Picture 26" descr="http://majles.marsad.tn/2014/uploads/images/Nawel_Tayech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34858" y="5577840"/>
            <a:ext cx="540000" cy="540000"/>
          </a:xfrm>
          <a:prstGeom prst="ellipse">
            <a:avLst/>
          </a:prstGeom>
          <a:noFill/>
        </p:spPr>
      </p:pic>
      <p:pic>
        <p:nvPicPr>
          <p:cNvPr id="48" name="Picture 28" descr="http://majles.marsad.tn/2014/uploads/images/Sameh_Dammak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24584" y="5577840"/>
            <a:ext cx="540000" cy="540000"/>
          </a:xfrm>
          <a:prstGeom prst="ellipse">
            <a:avLst/>
          </a:prstGeom>
          <a:noFill/>
        </p:spPr>
      </p:pic>
      <p:pic>
        <p:nvPicPr>
          <p:cNvPr id="49" name="Picture 30" descr="http://majles.marsad.tn/2014/uploads/images/Mohamed_Mahjoub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31976" y="5537906"/>
            <a:ext cx="540000" cy="540000"/>
          </a:xfrm>
          <a:prstGeom prst="ellipse">
            <a:avLst/>
          </a:prstGeom>
          <a:noFill/>
        </p:spPr>
      </p:pic>
      <p:pic>
        <p:nvPicPr>
          <p:cNvPr id="50" name="Picture 32" descr="http://majles.marsad.tn/2014/uploads/images/Maher_Madhioub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29094" y="5577840"/>
            <a:ext cx="538369" cy="540000"/>
          </a:xfrm>
          <a:prstGeom prst="ellipse">
            <a:avLst/>
          </a:prstGeom>
          <a:noFill/>
        </p:spPr>
      </p:pic>
      <p:pic>
        <p:nvPicPr>
          <p:cNvPr id="51" name="Picture 34" descr="http://majles.marsad.tn/2014/uploads/images/Hayet_Omri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340622" y="5629311"/>
            <a:ext cx="540000" cy="540000"/>
          </a:xfrm>
          <a:prstGeom prst="ellipse">
            <a:avLst/>
          </a:prstGeom>
          <a:noFill/>
        </p:spPr>
      </p:pic>
      <p:pic>
        <p:nvPicPr>
          <p:cNvPr id="52" name="Picture 36" descr="http://majles.marsad.tn/2014/uploads/images/Lotfi_Nabli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52150" y="5577840"/>
            <a:ext cx="540000" cy="540000"/>
          </a:xfrm>
          <a:prstGeom prst="ellipse">
            <a:avLst/>
          </a:prstGeom>
          <a:noFill/>
        </p:spPr>
      </p:pic>
      <p:pic>
        <p:nvPicPr>
          <p:cNvPr id="53" name="Picture 38" descr="http://majles.marsad.tn/2014/uploads/images/Meherzia_Laabidi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543504" y="5577840"/>
            <a:ext cx="540000" cy="540000"/>
          </a:xfrm>
          <a:prstGeom prst="ellipse">
            <a:avLst/>
          </a:prstGeom>
          <a:noFill/>
        </p:spPr>
      </p:pic>
      <p:pic>
        <p:nvPicPr>
          <p:cNvPr id="54" name="Picture 40" descr="http://majles.marsad.tn/2014/uploads/images/Lakhdhar_Belhouchat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49268" y="5649278"/>
            <a:ext cx="540000" cy="540000"/>
          </a:xfrm>
          <a:prstGeom prst="ellipse">
            <a:avLst/>
          </a:prstGeom>
          <a:noFill/>
        </p:spPr>
      </p:pic>
      <p:pic>
        <p:nvPicPr>
          <p:cNvPr id="55" name="Picture 42" descr="http://majles.marsad.tn/2014/uploads/images/Souad_Bayouli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55032" y="5629311"/>
            <a:ext cx="540000" cy="540000"/>
          </a:xfrm>
          <a:prstGeom prst="ellipse">
            <a:avLst/>
          </a:prstGeom>
          <a:noFill/>
        </p:spPr>
      </p:pic>
      <p:pic>
        <p:nvPicPr>
          <p:cNvPr id="56" name="Picture 44" descr="http://majles.marsad.tn/2014/uploads/images/Rim_Thairi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746386" y="5629311"/>
            <a:ext cx="540000" cy="540000"/>
          </a:xfrm>
          <a:prstGeom prst="ellipse">
            <a:avLst/>
          </a:prstGeom>
          <a:noFill/>
        </p:spPr>
      </p:pic>
      <p:sp>
        <p:nvSpPr>
          <p:cNvPr id="80" name="Rectangle 79"/>
          <p:cNvSpPr/>
          <p:nvPr/>
        </p:nvSpPr>
        <p:spPr>
          <a:xfrm>
            <a:off x="3707904" y="4077072"/>
            <a:ext cx="200198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ar-T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حضور النواب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8100392" y="4941168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طارق براق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7380312" y="4941168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علي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بنور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6588224" y="4941168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ليلى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الحمروني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5796136" y="4941168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كمال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هراغي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4932040" y="4941168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الأمين كحلول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995936" y="4941168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سناء الصالحي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3347864" y="4941168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الناصر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الشنوفي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r>
              <a:rPr lang="ar-SA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411760" y="4941168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عماد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أولاد جبريل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1691680" y="4941168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ليلى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الوسلاتي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971600" y="4941168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العجمي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الوريمي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251520" y="4941168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ليلى الزحاف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66,7%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8244408" y="6093296"/>
            <a:ext cx="7555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سماح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دمق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66,7%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7164288" y="6093296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ماهر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المذيوب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66,7%</a:t>
            </a:r>
            <a:r>
              <a:rPr lang="ar-SA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6516216" y="6093296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محمد المحجوب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66,7%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5796136" y="6093296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نوال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طياش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66,7%</a:t>
            </a:r>
            <a:r>
              <a:rPr lang="ar-SA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4932040" y="6093296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فاطمة المسدي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66,7%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4211960" y="6093296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حياة عمري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66,7%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3419872" y="6093296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محرزية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العبيدي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33,3%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2627784" y="6093296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ريم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الثايري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33,3%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1763688" y="6093296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لخضر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بالهوشات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33,3%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971600" y="6093296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لطفي النابلي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33,3%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179512" y="6093296"/>
            <a:ext cx="9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سعاد </a:t>
            </a:r>
            <a:r>
              <a:rPr lang="ar-S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البيولي</a:t>
            </a:r>
            <a:r>
              <a:rPr lang="ar-S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33,3%</a:t>
            </a:r>
            <a:endParaRPr lang="fr-FR" sz="11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1765</Words>
  <Application>Microsoft Office PowerPoint</Application>
  <PresentationFormat>Affichage à l'écran (4:3)</PresentationFormat>
  <Paragraphs>546</Paragraphs>
  <Slides>12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Thème Office</vt:lpstr>
      <vt:lpstr>Conception personnalisée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Ons Ben Abdelkarim</dc:creator>
  <cp:lastModifiedBy>Ons Ben Abdelkarim</cp:lastModifiedBy>
  <cp:revision>127</cp:revision>
  <dcterms:created xsi:type="dcterms:W3CDTF">2015-04-16T19:05:53Z</dcterms:created>
  <dcterms:modified xsi:type="dcterms:W3CDTF">2015-04-20T14:06:12Z</dcterms:modified>
</cp:coreProperties>
</file>